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21"/>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43"/>
  </p:normalViewPr>
  <p:slideViewPr>
    <p:cSldViewPr snapToGrid="0" snapToObjects="1">
      <p:cViewPr varScale="1">
        <p:scale>
          <a:sx n="115" d="100"/>
          <a:sy n="115" d="100"/>
        </p:scale>
        <p:origin x="71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5"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en-US" sz="1400" b="0" strike="noStrike" spc="-1">
                <a:solidFill>
                  <a:srgbClr val="000000"/>
                </a:solidFill>
                <a:latin typeface="Arial"/>
              </a:rPr>
              <a:t>Click to move the slide</a:t>
            </a:r>
          </a:p>
        </p:txBody>
      </p:sp>
      <p:sp>
        <p:nvSpPr>
          <p:cNvPr id="166"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a:rPr>
              <a:t>Click to edit the notes format</a:t>
            </a:r>
          </a:p>
        </p:txBody>
      </p:sp>
      <p:sp>
        <p:nvSpPr>
          <p:cNvPr id="167"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a:rPr>
              <a:t>&lt;header&gt;</a:t>
            </a:r>
          </a:p>
        </p:txBody>
      </p:sp>
      <p:sp>
        <p:nvSpPr>
          <p:cNvPr id="168"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a:rPr>
              <a:t>&lt;date/time&gt;</a:t>
            </a:r>
          </a:p>
        </p:txBody>
      </p:sp>
      <p:sp>
        <p:nvSpPr>
          <p:cNvPr id="169"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a:rPr>
              <a:t>&lt;footer&gt;</a:t>
            </a:r>
          </a:p>
        </p:txBody>
      </p:sp>
      <p:sp>
        <p:nvSpPr>
          <p:cNvPr id="170"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AC2DBBEC-C2F0-4C0F-B1B6-4CA3155642BD}"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PlaceHolder 1"/>
          <p:cNvSpPr>
            <a:spLocks noGrp="1"/>
          </p:cNvSpPr>
          <p:nvPr>
            <p:ph type="body"/>
          </p:nvPr>
        </p:nvSpPr>
        <p:spPr>
          <a:xfrm>
            <a:off x="914400" y="4343400"/>
            <a:ext cx="5028840" cy="4114440"/>
          </a:xfrm>
          <a:prstGeom prst="rect">
            <a:avLst/>
          </a:prstGeom>
        </p:spPr>
        <p:txBody>
          <a:bodyPr>
            <a:noAutofit/>
          </a:bodyPr>
          <a:lstStyle/>
          <a:p>
            <a:pPr>
              <a:lnSpc>
                <a:spcPct val="100000"/>
              </a:lnSpc>
              <a:tabLst>
                <a:tab pos="0" algn="l"/>
              </a:tabLst>
            </a:pPr>
            <a:r>
              <a:rPr lang="en-US" sz="1200" b="1" strike="noStrike" spc="-1">
                <a:solidFill>
                  <a:srgbClr val="000000"/>
                </a:solidFill>
                <a:latin typeface="Montserrat"/>
                <a:ea typeface="Montserrat"/>
              </a:rPr>
              <a:t>Why this problem?</a:t>
            </a:r>
            <a:br/>
            <a:r>
              <a:rPr lang="en-US" sz="1200" b="1" strike="noStrike" spc="-1">
                <a:solidFill>
                  <a:srgbClr val="000000"/>
                </a:solidFill>
                <a:latin typeface="Montserrat"/>
                <a:ea typeface="Montserrat"/>
              </a:rPr>
              <a:t>Eye in Hand </a:t>
            </a:r>
            <a:endParaRPr lang="en-US" sz="1200" b="0" strike="noStrike" spc="-1">
              <a:latin typeface="Arial"/>
            </a:endParaRPr>
          </a:p>
          <a:p>
            <a:pPr marL="457200" indent="-317160">
              <a:lnSpc>
                <a:spcPct val="100000"/>
              </a:lnSpc>
              <a:buClr>
                <a:srgbClr val="000000"/>
              </a:buClr>
              <a:buFont typeface="Montserrat Light"/>
              <a:buChar char="-"/>
              <a:tabLst>
                <a:tab pos="0" algn="l"/>
              </a:tabLst>
            </a:pPr>
            <a:r>
              <a:rPr lang="en-US" sz="1200" b="0" strike="noStrike" spc="-1">
                <a:solidFill>
                  <a:srgbClr val="000000"/>
                </a:solidFill>
                <a:latin typeface="Montserrat Light"/>
                <a:ea typeface="Montserrat Light"/>
              </a:rPr>
              <a:t>For larger FOV’s, the robot can reorient for imaging from afar (helps even with robot interfering occlusions).</a:t>
            </a:r>
            <a:endParaRPr lang="en-US" sz="1200" b="0" strike="noStrike" spc="-1">
              <a:latin typeface="Arial"/>
            </a:endParaRPr>
          </a:p>
          <a:p>
            <a:pPr marL="457200" indent="-317160">
              <a:lnSpc>
                <a:spcPct val="100000"/>
              </a:lnSpc>
              <a:buClr>
                <a:srgbClr val="000000"/>
              </a:buClr>
              <a:buFont typeface="Arial"/>
              <a:buChar char="-"/>
              <a:tabLst>
                <a:tab pos="0" algn="l"/>
              </a:tabLst>
            </a:pPr>
            <a:r>
              <a:rPr lang="en-US" sz="1200" b="0" strike="noStrike" spc="-1">
                <a:solidFill>
                  <a:srgbClr val="000000"/>
                </a:solidFill>
                <a:latin typeface="Montserrat Light"/>
                <a:ea typeface="Montserrat Light"/>
              </a:rPr>
              <a:t>Imaging an object from multiple viewpoints allows a more complete 3D model (can </a:t>
            </a:r>
            <a:r>
              <a:rPr lang="en-US" sz="1200" b="0" strike="noStrike" spc="-1">
                <a:solidFill>
                  <a:srgbClr val="404040"/>
                </a:solidFill>
                <a:highlight>
                  <a:srgbClr val="FFFFFF"/>
                </a:highlight>
                <a:latin typeface="Montserrat Light"/>
                <a:ea typeface="Montserrat Light"/>
              </a:rPr>
              <a:t>also mitigate problems with specular reflections).</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1" strike="noStrike" spc="-1">
                <a:solidFill>
                  <a:srgbClr val="404040"/>
                </a:solidFill>
                <a:highlight>
                  <a:srgbClr val="FFFFFF"/>
                </a:highlight>
                <a:latin typeface="Montserrat"/>
                <a:ea typeface="Montserrat"/>
              </a:rPr>
              <a:t>Disadvantages?</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Payload reduced due to existing camera weight.</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Image capture only when stationary.</a:t>
            </a:r>
            <a:endParaRPr lang="en-US" sz="1200" b="0" strike="noStrike" spc="-1">
              <a:latin typeface="Arial"/>
            </a:endParaRPr>
          </a:p>
        </p:txBody>
      </p:sp>
      <p:sp>
        <p:nvSpPr>
          <p:cNvPr id="238" name="PlaceHolder 2"/>
          <p:cNvSpPr>
            <a:spLocks noGrp="1" noRot="1" noChangeAspect="1"/>
          </p:cNvSpPr>
          <p:nvPr>
            <p:ph type="sldImg"/>
          </p:nvPr>
        </p:nvSpPr>
        <p:spPr>
          <a:xfrm>
            <a:off x="380880" y="685800"/>
            <a:ext cx="6095520" cy="3428640"/>
          </a:xfrm>
          <a:prstGeom prst="rect">
            <a:avLst/>
          </a:pr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PlaceHolder 1"/>
          <p:cNvSpPr>
            <a:spLocks noGrp="1"/>
          </p:cNvSpPr>
          <p:nvPr>
            <p:ph type="body"/>
          </p:nvPr>
        </p:nvSpPr>
        <p:spPr>
          <a:xfrm>
            <a:off x="914400" y="4343400"/>
            <a:ext cx="5028840" cy="4114440"/>
          </a:xfrm>
          <a:prstGeom prst="rect">
            <a:avLst/>
          </a:prstGeom>
        </p:spPr>
        <p:txBody>
          <a:bodyPr>
            <a:noAutofit/>
          </a:bodyPr>
          <a:lstStyle/>
          <a:p>
            <a:pPr>
              <a:lnSpc>
                <a:spcPct val="100000"/>
              </a:lnSpc>
              <a:tabLst>
                <a:tab pos="0" algn="l"/>
              </a:tabLst>
            </a:pPr>
            <a:r>
              <a:rPr lang="en-US" sz="1200" b="1" strike="noStrike" spc="-1">
                <a:solidFill>
                  <a:srgbClr val="000000"/>
                </a:solidFill>
                <a:latin typeface="Montserrat"/>
                <a:ea typeface="Montserrat"/>
              </a:rPr>
              <a:t>Why this problem?</a:t>
            </a:r>
            <a:br/>
            <a:r>
              <a:rPr lang="en-US" sz="1200" b="1" strike="noStrike" spc="-1">
                <a:solidFill>
                  <a:srgbClr val="000000"/>
                </a:solidFill>
                <a:latin typeface="Montserrat"/>
                <a:ea typeface="Montserrat"/>
              </a:rPr>
              <a:t>Eye in Hand </a:t>
            </a:r>
            <a:endParaRPr lang="en-US" sz="1200" b="0" strike="noStrike" spc="-1">
              <a:latin typeface="Arial"/>
            </a:endParaRPr>
          </a:p>
          <a:p>
            <a:pPr marL="457200" indent="-317160">
              <a:lnSpc>
                <a:spcPct val="100000"/>
              </a:lnSpc>
              <a:buClr>
                <a:srgbClr val="000000"/>
              </a:buClr>
              <a:buFont typeface="Montserrat Light"/>
              <a:buChar char="-"/>
              <a:tabLst>
                <a:tab pos="0" algn="l"/>
              </a:tabLst>
            </a:pPr>
            <a:r>
              <a:rPr lang="en-US" sz="1200" b="0" strike="noStrike" spc="-1">
                <a:solidFill>
                  <a:srgbClr val="000000"/>
                </a:solidFill>
                <a:latin typeface="Montserrat Light"/>
                <a:ea typeface="Montserrat Light"/>
              </a:rPr>
              <a:t>For larger FOV’s, the robot can reorient for imaging from afar (helps even with robot interfering occlusions).</a:t>
            </a:r>
            <a:endParaRPr lang="en-US" sz="1200" b="0" strike="noStrike" spc="-1">
              <a:latin typeface="Arial"/>
            </a:endParaRPr>
          </a:p>
          <a:p>
            <a:pPr marL="457200" indent="-317160">
              <a:lnSpc>
                <a:spcPct val="100000"/>
              </a:lnSpc>
              <a:buClr>
                <a:srgbClr val="000000"/>
              </a:buClr>
              <a:buFont typeface="Arial"/>
              <a:buChar char="-"/>
              <a:tabLst>
                <a:tab pos="0" algn="l"/>
              </a:tabLst>
            </a:pPr>
            <a:r>
              <a:rPr lang="en-US" sz="1200" b="0" strike="noStrike" spc="-1">
                <a:solidFill>
                  <a:srgbClr val="000000"/>
                </a:solidFill>
                <a:latin typeface="Montserrat Light"/>
                <a:ea typeface="Montserrat Light"/>
              </a:rPr>
              <a:t>Imaging an object from multiple viewpoints allows a more complete 3D model (can </a:t>
            </a:r>
            <a:r>
              <a:rPr lang="en-US" sz="1200" b="0" strike="noStrike" spc="-1">
                <a:solidFill>
                  <a:srgbClr val="404040"/>
                </a:solidFill>
                <a:highlight>
                  <a:srgbClr val="FFFFFF"/>
                </a:highlight>
                <a:latin typeface="Montserrat Light"/>
                <a:ea typeface="Montserrat Light"/>
              </a:rPr>
              <a:t>also mitigate problems with specular reflections).</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1" strike="noStrike" spc="-1">
                <a:solidFill>
                  <a:srgbClr val="404040"/>
                </a:solidFill>
                <a:highlight>
                  <a:srgbClr val="FFFFFF"/>
                </a:highlight>
                <a:latin typeface="Montserrat"/>
                <a:ea typeface="Montserrat"/>
              </a:rPr>
              <a:t>Disadvantages?</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Payload reduced due to existing camera weight.</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Image capture only when stationary.</a:t>
            </a:r>
            <a:endParaRPr lang="en-US" sz="1200" b="0" strike="noStrike" spc="-1">
              <a:latin typeface="Arial"/>
            </a:endParaRPr>
          </a:p>
        </p:txBody>
      </p:sp>
      <p:sp>
        <p:nvSpPr>
          <p:cNvPr id="240" name="PlaceHolder 2"/>
          <p:cNvSpPr>
            <a:spLocks noGrp="1" noRot="1" noChangeAspect="1"/>
          </p:cNvSpPr>
          <p:nvPr>
            <p:ph type="sldImg"/>
          </p:nvPr>
        </p:nvSpPr>
        <p:spPr>
          <a:xfrm>
            <a:off x="380880" y="685800"/>
            <a:ext cx="6095520" cy="3428640"/>
          </a:xfrm>
          <a:prstGeom prst="rect">
            <a:avLst/>
          </a:pr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PlaceHolder 1"/>
          <p:cNvSpPr>
            <a:spLocks noGrp="1" noRot="1" noChangeAspect="1"/>
          </p:cNvSpPr>
          <p:nvPr>
            <p:ph type="sldImg"/>
          </p:nvPr>
        </p:nvSpPr>
        <p:spPr>
          <a:xfrm>
            <a:off x="380880" y="685800"/>
            <a:ext cx="6095520" cy="3428640"/>
          </a:xfrm>
          <a:prstGeom prst="rect">
            <a:avLst/>
          </a:prstGeom>
        </p:spPr>
      </p:sp>
      <p:sp>
        <p:nvSpPr>
          <p:cNvPr id="242" name="PlaceHolder 2"/>
          <p:cNvSpPr>
            <a:spLocks noGrp="1"/>
          </p:cNvSpPr>
          <p:nvPr>
            <p:ph type="body"/>
          </p:nvPr>
        </p:nvSpPr>
        <p:spPr>
          <a:xfrm>
            <a:off x="914400" y="4343400"/>
            <a:ext cx="5028840" cy="4114440"/>
          </a:xfrm>
          <a:prstGeom prst="rect">
            <a:avLst/>
          </a:prstGeom>
        </p:spPr>
        <p:txBody>
          <a:bodyPr>
            <a:noAutofit/>
          </a:bodyPr>
          <a:lstStyle/>
          <a:p>
            <a:pPr marL="457200" indent="-317160">
              <a:lnSpc>
                <a:spcPct val="163000"/>
              </a:lnSpc>
              <a:buClr>
                <a:srgbClr val="000000"/>
              </a:buClr>
              <a:buFont typeface="Arial"/>
              <a:buChar char="-"/>
            </a:pPr>
            <a:r>
              <a:rPr lang="en-US" sz="1200" b="0" strike="noStrike" spc="-1">
                <a:solidFill>
                  <a:srgbClr val="000000"/>
                </a:solidFill>
                <a:latin typeface="Open Sans"/>
                <a:ea typeface="Open Sans"/>
              </a:rPr>
              <a:t>To perform the calibration involves a robot making a series of planned movements</a:t>
            </a:r>
            <a:br/>
            <a:r>
              <a:rPr lang="en-US" sz="1200" b="0" strike="noStrike" spc="-1">
                <a:solidFill>
                  <a:srgbClr val="000000"/>
                </a:solidFill>
                <a:latin typeface="Open Sans"/>
                <a:ea typeface="Open Sans"/>
              </a:rPr>
              <a:t>-  At the end of each movement, the camera takes an image of the calibration object </a:t>
            </a:r>
            <a:br/>
            <a:r>
              <a:rPr lang="en-US" sz="1200" b="0" strike="noStrike" spc="-1">
                <a:solidFill>
                  <a:srgbClr val="000000"/>
                </a:solidFill>
                <a:latin typeface="Open Sans"/>
                <a:ea typeface="Open Sans"/>
              </a:rPr>
              <a:t>- The calibration object pose is extracted from the image, and the robot pose is registered from the controller. </a:t>
            </a:r>
            <a:br/>
            <a:r>
              <a:rPr lang="en-US" sz="1200" b="0" strike="noStrike" spc="-1">
                <a:solidFill>
                  <a:srgbClr val="000000"/>
                </a:solidFill>
                <a:latin typeface="Open Sans"/>
                <a:ea typeface="Open Sans"/>
              </a:rPr>
              <a:t>- To achieve good calibration quality, the robot poses used when the camera takes images of the calibration object should be: </a:t>
            </a:r>
            <a:br/>
            <a:r>
              <a:rPr lang="en-US" sz="1200" b="0" strike="noStrike" spc="-1">
                <a:solidFill>
                  <a:srgbClr val="000000"/>
                </a:solidFill>
                <a:latin typeface="Open Sans"/>
                <a:ea typeface="Open Sans"/>
              </a:rPr>
              <a:t>	- sufficiently distinct </a:t>
            </a:r>
            <a:br/>
            <a:r>
              <a:rPr lang="en-US" sz="1200" b="0" strike="noStrike" spc="-1">
                <a:solidFill>
                  <a:srgbClr val="000000"/>
                </a:solidFill>
                <a:latin typeface="Open Sans"/>
                <a:ea typeface="Open Sans"/>
              </a:rPr>
              <a:t>	- using all the robot joint results in a diversity of perspectives with different viewing angles </a:t>
            </a:r>
            <a:endParaRPr lang="en-US" sz="1200" b="0" strike="noStrike" spc="-1">
              <a:latin typeface="Arial"/>
            </a:endParaRPr>
          </a:p>
          <a:p>
            <a:pPr marL="457200" indent="-317160">
              <a:lnSpc>
                <a:spcPct val="163000"/>
              </a:lnSpc>
              <a:buClr>
                <a:srgbClr val="000000"/>
              </a:buClr>
              <a:buFont typeface="Arial"/>
              <a:buChar char="-"/>
            </a:pPr>
            <a:r>
              <a:rPr lang="en-US" sz="1200" b="0" strike="noStrike" spc="-1">
                <a:solidFill>
                  <a:srgbClr val="000000"/>
                </a:solidFill>
                <a:latin typeface="Open Sans"/>
                <a:ea typeface="Open Sans"/>
              </a:rPr>
              <a:t>At the same time, the calibration object should be fully visible in the field of view of the camera task is then to solve homogeneous transformation equations to estimate the rotational and translational components of the locations of the calibration object and those of the hand-eye transformation.</a:t>
            </a:r>
            <a:endParaRPr lang="en-US" sz="1200" b="0" strike="noStrike" spc="-1">
              <a:latin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PlaceHolder 1"/>
          <p:cNvSpPr>
            <a:spLocks noGrp="1" noRot="1" noChangeAspect="1"/>
          </p:cNvSpPr>
          <p:nvPr>
            <p:ph type="sldImg"/>
          </p:nvPr>
        </p:nvSpPr>
        <p:spPr>
          <a:xfrm>
            <a:off x="380880" y="685800"/>
            <a:ext cx="6095520" cy="3428640"/>
          </a:xfrm>
          <a:prstGeom prst="rect">
            <a:avLst/>
          </a:prstGeom>
        </p:spPr>
      </p:sp>
      <p:sp>
        <p:nvSpPr>
          <p:cNvPr id="244" name="PlaceHolder 2"/>
          <p:cNvSpPr>
            <a:spLocks noGrp="1"/>
          </p:cNvSpPr>
          <p:nvPr>
            <p:ph type="body"/>
          </p:nvPr>
        </p:nvSpPr>
        <p:spPr>
          <a:xfrm>
            <a:off x="914400" y="4343400"/>
            <a:ext cx="5028840" cy="4114440"/>
          </a:xfrm>
          <a:prstGeom prst="rect">
            <a:avLst/>
          </a:prstGeom>
        </p:spPr>
        <p:txBody>
          <a:bodyPr>
            <a:noAutofit/>
          </a:bodyPr>
          <a:lstStyle/>
          <a:p>
            <a:pPr>
              <a:lnSpc>
                <a:spcPct val="100000"/>
              </a:lnSpc>
              <a:tabLst>
                <a:tab pos="0" algn="l"/>
              </a:tabLst>
            </a:pPr>
            <a:r>
              <a:rPr lang="en-US" sz="1200" b="0" strike="noStrike" spc="-1">
                <a:solidFill>
                  <a:srgbClr val="000000"/>
                </a:solidFill>
                <a:latin typeface="Open Sans"/>
                <a:ea typeface="Open Sans"/>
              </a:rPr>
              <a:t>Move the robot to a new posture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Register the end-effector pose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Image the calibration object (obtain its pose)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Repeat steps 1-3 multiple times, e.g. 10 - 20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Compute hand-eye transform</a:t>
            </a:r>
            <a:endParaRPr lang="en-US" sz="1200" b="0" strike="noStrike" spc="-1">
              <a:latin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PlaceHolder 1"/>
          <p:cNvSpPr>
            <a:spLocks noGrp="1" noRot="1" noChangeAspect="1"/>
          </p:cNvSpPr>
          <p:nvPr>
            <p:ph type="sldImg"/>
          </p:nvPr>
        </p:nvSpPr>
        <p:spPr>
          <a:xfrm>
            <a:off x="380880" y="685800"/>
            <a:ext cx="6095520" cy="3428640"/>
          </a:xfrm>
          <a:prstGeom prst="rect">
            <a:avLst/>
          </a:prstGeom>
        </p:spPr>
      </p:sp>
      <p:sp>
        <p:nvSpPr>
          <p:cNvPr id="246" name="PlaceHolder 2"/>
          <p:cNvSpPr>
            <a:spLocks noGrp="1"/>
          </p:cNvSpPr>
          <p:nvPr>
            <p:ph type="body"/>
          </p:nvPr>
        </p:nvSpPr>
        <p:spPr>
          <a:xfrm>
            <a:off x="914400" y="4343400"/>
            <a:ext cx="5028840" cy="4114440"/>
          </a:xfrm>
          <a:prstGeom prst="rect">
            <a:avLst/>
          </a:prstGeom>
        </p:spPr>
        <p:txBody>
          <a:bodyPr>
            <a:noAutofit/>
          </a:bodyPr>
          <a:lstStyle/>
          <a:p>
            <a:pPr marL="457200" indent="-317160">
              <a:lnSpc>
                <a:spcPct val="100000"/>
              </a:lnSpc>
              <a:buClr>
                <a:srgbClr val="404040"/>
              </a:buClr>
              <a:buFont typeface="Montserrat"/>
              <a:buChar char="-"/>
            </a:pPr>
            <a:r>
              <a:rPr lang="en-US" sz="1200" b="0" strike="noStrike" spc="-1">
                <a:solidFill>
                  <a:srgbClr val="000000"/>
                </a:solidFill>
                <a:latin typeface="Open Sans"/>
                <a:ea typeface="Open Sans"/>
              </a:rPr>
              <a:t>Firstly, very few calibration methods based on SLAM, and barely any with open-sourced, well-documented codebase.</a:t>
            </a: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Temperature, joint friction, payload, and manufacturing tolerances are some of the factors that cause the robot to deviate from its preprogrammed positioning.</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 If the robot loses the calibration, the picking accuracy will deteriorate. Repeating the calibration (robot and/or hand-eye) can compensate for such deteriorated performance.</a:t>
            </a:r>
            <a:endParaRPr lang="en-US" sz="1200" b="0" strike="noStrike" spc="-1">
              <a:latin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PlaceHolder 1"/>
          <p:cNvSpPr>
            <a:spLocks noGrp="1" noRot="1" noChangeAspect="1"/>
          </p:cNvSpPr>
          <p:nvPr>
            <p:ph type="sldImg"/>
          </p:nvPr>
        </p:nvSpPr>
        <p:spPr>
          <a:xfrm>
            <a:off x="380880" y="685800"/>
            <a:ext cx="6095520" cy="3428640"/>
          </a:xfrm>
          <a:prstGeom prst="rect">
            <a:avLst/>
          </a:prstGeom>
        </p:spPr>
      </p:sp>
      <p:sp>
        <p:nvSpPr>
          <p:cNvPr id="248" name="PlaceHolder 2"/>
          <p:cNvSpPr>
            <a:spLocks noGrp="1"/>
          </p:cNvSpPr>
          <p:nvPr>
            <p:ph type="body"/>
          </p:nvPr>
        </p:nvSpPr>
        <p:spPr>
          <a:xfrm>
            <a:off x="914400" y="4343400"/>
            <a:ext cx="5028840" cy="4114440"/>
          </a:xfrm>
          <a:prstGeom prst="rect">
            <a:avLst/>
          </a:prstGeom>
        </p:spPr>
        <p:txBody>
          <a:bodyPr>
            <a:noAutofit/>
          </a:bodyPr>
          <a:lstStyle/>
          <a:p>
            <a:pPr marL="457200" indent="-317160">
              <a:lnSpc>
                <a:spcPct val="100000"/>
              </a:lnSpc>
              <a:buClr>
                <a:srgbClr val="404040"/>
              </a:buClr>
              <a:buFont typeface="Montserrat"/>
              <a:buChar char="-"/>
            </a:pPr>
            <a:r>
              <a:rPr lang="en-US" sz="1200" b="0" strike="noStrike" spc="-1">
                <a:solidFill>
                  <a:srgbClr val="000000"/>
                </a:solidFill>
                <a:latin typeface="Open Sans"/>
                <a:ea typeface="Open Sans"/>
              </a:rPr>
              <a:t>Firstly, very few calibration methods based on SLAM, and barely any with open-sourced, well-documented codebase.</a:t>
            </a: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Temperature, joint friction, payload, and manufacturing tolerances are some of the factors that cause the robot to deviate from its preprogrammed positioning.</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 If the robot loses the calibration, the picking accuracy will deteriorate. Repeating the calibration (robot and/or hand-eye) can compensate for such deteriorated performance.</a:t>
            </a:r>
            <a:endParaRPr lang="en-US" sz="1200" b="0" strike="noStrike" spc="-1">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0"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1"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3"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4"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5"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6"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8"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9"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0"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1"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2"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3"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2"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4"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6"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57"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9"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1"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2"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3"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5"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6"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7"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9"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0"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1"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3"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4"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6"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7"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8"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9"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81"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2"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3"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4"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5"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6"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2"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4"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6"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97"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1"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9"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1"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2"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3"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5"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6"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7"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9"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0"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1"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13"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4"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16"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7"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8"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9"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21"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2"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3"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4"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5"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6"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0"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2"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4"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35"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7"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9"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0"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1"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43"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4"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5"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47"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8"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9"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51"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2"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54"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5"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6"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7"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59"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0"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1"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2"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3"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4"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8"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9"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0"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2"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3"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4"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6"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7"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8"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3.pn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 name="Google Shape;10;p2" descr="Picture 6"/>
          <p:cNvPicPr/>
          <p:nvPr/>
        </p:nvPicPr>
        <p:blipFill>
          <a:blip r:embed="rId14"/>
          <a:stretch/>
        </p:blipFill>
        <p:spPr>
          <a:xfrm>
            <a:off x="0" y="0"/>
            <a:ext cx="12191760" cy="6857640"/>
          </a:xfrm>
          <a:prstGeom prst="rect">
            <a:avLst/>
          </a:prstGeom>
          <a:ln>
            <a:noFill/>
          </a:ln>
        </p:spPr>
      </p:pic>
      <p:sp>
        <p:nvSpPr>
          <p:cNvPr id="9" name="CustomShape 1"/>
          <p:cNvSpPr/>
          <p:nvPr/>
        </p:nvSpPr>
        <p:spPr>
          <a:xfrm>
            <a:off x="4972680" y="0"/>
            <a:ext cx="7218720" cy="6857640"/>
          </a:xfrm>
          <a:prstGeom prst="rect">
            <a:avLst/>
          </a:prstGeom>
          <a:solidFill>
            <a:srgbClr val="F2F2F2"/>
          </a:solidFill>
          <a:ln>
            <a:noFill/>
          </a:ln>
        </p:spPr>
        <p:style>
          <a:lnRef idx="0">
            <a:scrgbClr r="0" g="0" b="0"/>
          </a:lnRef>
          <a:fillRef idx="0">
            <a:scrgbClr r="0" g="0" b="0"/>
          </a:fillRef>
          <a:effectRef idx="0">
            <a:scrgbClr r="0" g="0" b="0"/>
          </a:effectRef>
          <a:fontRef idx="minor"/>
        </p:style>
      </p:sp>
      <p:sp>
        <p:nvSpPr>
          <p:cNvPr id="2" name="CustomShape 2"/>
          <p:cNvSpPr/>
          <p:nvPr/>
        </p:nvSpPr>
        <p:spPr>
          <a:xfrm>
            <a:off x="5776200" y="3745440"/>
            <a:ext cx="5686920" cy="360"/>
          </a:xfrm>
          <a:custGeom>
            <a:avLst/>
            <a:gdLst/>
            <a:ahLst/>
            <a:cxnLst/>
            <a:rect l="l" t="t" r="r" b="b"/>
            <a:pathLst>
              <a:path w="21600" h="21600">
                <a:moveTo>
                  <a:pt x="0" y="0"/>
                </a:moveTo>
                <a:lnTo>
                  <a:pt x="21600" y="21600"/>
                </a:lnTo>
              </a:path>
            </a:pathLst>
          </a:custGeom>
          <a:noFill/>
          <a:ln w="12600">
            <a:solidFill>
              <a:srgbClr val="A5A5A5"/>
            </a:solidFill>
            <a:miter/>
          </a:ln>
        </p:spPr>
        <p:style>
          <a:lnRef idx="0">
            <a:scrgbClr r="0" g="0" b="0"/>
          </a:lnRef>
          <a:fillRef idx="0">
            <a:scrgbClr r="0" g="0" b="0"/>
          </a:fillRef>
          <a:effectRef idx="0">
            <a:scrgbClr r="0" g="0" b="0"/>
          </a:effectRef>
          <a:fontRef idx="minor"/>
        </p:style>
      </p:sp>
      <p:sp>
        <p:nvSpPr>
          <p:cNvPr id="3" name="PlaceHolder 3"/>
          <p:cNvSpPr>
            <a:spLocks noGrp="1"/>
          </p:cNvSpPr>
          <p:nvPr>
            <p:ph type="body"/>
          </p:nvPr>
        </p:nvSpPr>
        <p:spPr>
          <a:xfrm>
            <a:off x="5732640" y="2284560"/>
            <a:ext cx="5730480" cy="1199880"/>
          </a:xfrm>
          <a:prstGeom prst="rect">
            <a:avLst/>
          </a:prstGeom>
        </p:spPr>
        <p:txBody>
          <a:bodyPr lIns="45720" rIns="45720" anchor="ctr">
            <a:normAutofit fontScale="5000"/>
          </a:bodyPr>
          <a:lstStyle/>
          <a:p>
            <a:pPr marL="432000" indent="-324000">
              <a:spcBef>
                <a:spcPts val="1417"/>
              </a:spcBef>
              <a:buClr>
                <a:srgbClr val="000000"/>
              </a:buClr>
              <a:buSzPct val="45000"/>
              <a:buFont typeface="Wingdings" charset="2"/>
              <a:buChar char=""/>
            </a:pPr>
            <a:r>
              <a:rPr lang="en-US" sz="36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36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36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36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36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36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3600" b="0" strike="noStrike" spc="-1">
                <a:solidFill>
                  <a:srgbClr val="000000"/>
                </a:solidFill>
                <a:latin typeface="Arial"/>
              </a:rPr>
              <a:t>Seventh Outline Level</a:t>
            </a:r>
          </a:p>
        </p:txBody>
      </p:sp>
      <p:sp>
        <p:nvSpPr>
          <p:cNvPr id="4" name="PlaceHolder 4"/>
          <p:cNvSpPr>
            <a:spLocks noGrp="1"/>
          </p:cNvSpPr>
          <p:nvPr>
            <p:ph type="body"/>
          </p:nvPr>
        </p:nvSpPr>
        <p:spPr>
          <a:xfrm>
            <a:off x="5788080" y="4026960"/>
            <a:ext cx="3269880" cy="337680"/>
          </a:xfrm>
          <a:prstGeom prst="rect">
            <a:avLst/>
          </a:prstGeom>
        </p:spPr>
        <p:txBody>
          <a:bodyPr lIns="45720" rIns="45720" anchor="ctr">
            <a:normAutofit/>
          </a:bodyPr>
          <a:lstStyle/>
          <a:p>
            <a:pPr marL="432000" indent="-324000">
              <a:spcBef>
                <a:spcPts val="1417"/>
              </a:spcBef>
              <a:buClr>
                <a:srgbClr val="000000"/>
              </a:buClr>
              <a:buSzPct val="45000"/>
              <a:buFont typeface="Wingdings" charset="2"/>
              <a:buChar char=""/>
            </a:pPr>
            <a:r>
              <a:rPr lang="en-US" sz="16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6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6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6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6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6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600" b="0" strike="noStrike" spc="-1">
                <a:solidFill>
                  <a:srgbClr val="000000"/>
                </a:solidFill>
                <a:latin typeface="Arial"/>
              </a:rPr>
              <a:t>Seventh Outline Level</a:t>
            </a:r>
          </a:p>
        </p:txBody>
      </p:sp>
      <p:pic>
        <p:nvPicPr>
          <p:cNvPr id="5" name="Google Shape;15;p2"/>
          <p:cNvPicPr/>
          <p:nvPr/>
        </p:nvPicPr>
        <p:blipFill>
          <a:blip r:embed="rId15"/>
          <a:stretch/>
        </p:blipFill>
        <p:spPr>
          <a:xfrm>
            <a:off x="2604600" y="2556360"/>
            <a:ext cx="2077920" cy="1319400"/>
          </a:xfrm>
          <a:prstGeom prst="rect">
            <a:avLst/>
          </a:prstGeom>
          <a:ln>
            <a:noFill/>
          </a:ln>
        </p:spPr>
      </p:pic>
      <p:sp>
        <p:nvSpPr>
          <p:cNvPr id="6" name="PlaceHolder 5"/>
          <p:cNvSpPr>
            <a:spLocks noGrp="1"/>
          </p:cNvSpPr>
          <p:nvPr>
            <p:ph type="body"/>
          </p:nvPr>
        </p:nvSpPr>
        <p:spPr>
          <a:xfrm>
            <a:off x="5781960" y="4449240"/>
            <a:ext cx="5925600" cy="645840"/>
          </a:xfrm>
          <a:prstGeom prst="rect">
            <a:avLst/>
          </a:prstGeom>
        </p:spPr>
        <p:txBody>
          <a:bodyPr lIns="45720" rIns="45720">
            <a:no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7" name="PlaceHolder 6"/>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4" name="Google Shape;18;p3" descr="Picture 6"/>
          <p:cNvPicPr/>
          <p:nvPr/>
        </p:nvPicPr>
        <p:blipFill>
          <a:blip r:embed="rId14"/>
          <a:stretch/>
        </p:blipFill>
        <p:spPr>
          <a:xfrm>
            <a:off x="0" y="0"/>
            <a:ext cx="12191760" cy="6857640"/>
          </a:xfrm>
          <a:prstGeom prst="rect">
            <a:avLst/>
          </a:prstGeom>
          <a:ln>
            <a:noFill/>
          </a:ln>
        </p:spPr>
      </p:pic>
      <p:sp>
        <p:nvSpPr>
          <p:cNvPr id="45" name="CustomShape 1"/>
          <p:cNvSpPr/>
          <p:nvPr/>
        </p:nvSpPr>
        <p:spPr>
          <a:xfrm>
            <a:off x="1152360" y="0"/>
            <a:ext cx="11039400" cy="6857640"/>
          </a:xfrm>
          <a:prstGeom prst="rect">
            <a:avLst/>
          </a:prstGeom>
          <a:solidFill>
            <a:schemeClr val="lt1"/>
          </a:solidFill>
          <a:ln>
            <a:noFill/>
          </a:ln>
        </p:spPr>
        <p:style>
          <a:lnRef idx="0">
            <a:scrgbClr r="0" g="0" b="0"/>
          </a:lnRef>
          <a:fillRef idx="0">
            <a:scrgbClr r="0" g="0" b="0"/>
          </a:fillRef>
          <a:effectRef idx="0">
            <a:scrgbClr r="0" g="0" b="0"/>
          </a:effectRef>
          <a:fontRef idx="minor"/>
        </p:style>
      </p:sp>
      <p:sp>
        <p:nvSpPr>
          <p:cNvPr id="46" name="CustomShape 2"/>
          <p:cNvSpPr/>
          <p:nvPr/>
        </p:nvSpPr>
        <p:spPr>
          <a:xfrm>
            <a:off x="2384280" y="2001600"/>
            <a:ext cx="9177120" cy="360"/>
          </a:xfrm>
          <a:custGeom>
            <a:avLst/>
            <a:gdLst/>
            <a:ahLst/>
            <a:cxnLst/>
            <a:rect l="l" t="t" r="r" b="b"/>
            <a:pathLst>
              <a:path w="21600" h="21600">
                <a:moveTo>
                  <a:pt x="0" y="0"/>
                </a:moveTo>
                <a:lnTo>
                  <a:pt x="21600" y="21600"/>
                </a:lnTo>
              </a:path>
            </a:pathLst>
          </a:custGeom>
          <a:noFill/>
          <a:ln w="12600">
            <a:solidFill>
              <a:srgbClr val="A5A5A5"/>
            </a:solidFill>
            <a:miter/>
          </a:ln>
        </p:spPr>
        <p:style>
          <a:lnRef idx="0">
            <a:scrgbClr r="0" g="0" b="0"/>
          </a:lnRef>
          <a:fillRef idx="0">
            <a:scrgbClr r="0" g="0" b="0"/>
          </a:fillRef>
          <a:effectRef idx="0">
            <a:scrgbClr r="0" g="0" b="0"/>
          </a:effectRef>
          <a:fontRef idx="minor"/>
        </p:style>
      </p:sp>
      <p:pic>
        <p:nvPicPr>
          <p:cNvPr id="47" name="Google Shape;21;p3"/>
          <p:cNvPicPr/>
          <p:nvPr/>
        </p:nvPicPr>
        <p:blipFill>
          <a:blip r:embed="rId15"/>
          <a:stretch/>
        </p:blipFill>
        <p:spPr>
          <a:xfrm>
            <a:off x="8984880" y="6375600"/>
            <a:ext cx="2877120" cy="252720"/>
          </a:xfrm>
          <a:prstGeom prst="rect">
            <a:avLst/>
          </a:prstGeom>
          <a:ln>
            <a:noFill/>
          </a:ln>
        </p:spPr>
      </p:pic>
      <p:sp>
        <p:nvSpPr>
          <p:cNvPr id="48" name="PlaceHolder 3"/>
          <p:cNvSpPr>
            <a:spLocks noGrp="1"/>
          </p:cNvSpPr>
          <p:nvPr>
            <p:ph type="body"/>
          </p:nvPr>
        </p:nvSpPr>
        <p:spPr>
          <a:xfrm>
            <a:off x="2384280" y="2221200"/>
            <a:ext cx="9177120" cy="4096440"/>
          </a:xfrm>
          <a:prstGeom prst="rect">
            <a:avLst/>
          </a:prstGeom>
        </p:spPr>
        <p:txBody>
          <a:bodyPr lIns="45720" rIns="45720">
            <a:normAutofit/>
          </a:bodyPr>
          <a:lstStyle/>
          <a:p>
            <a:pPr marL="432000" indent="-324000">
              <a:spcBef>
                <a:spcPts val="1417"/>
              </a:spcBef>
              <a:buClr>
                <a:srgbClr val="000000"/>
              </a:buClr>
              <a:buSzPct val="45000"/>
              <a:buFont typeface="Wingdings" charset="2"/>
              <a:buChar char=""/>
            </a:pPr>
            <a:r>
              <a:rPr lang="en-US" sz="20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0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
        <p:nvSpPr>
          <p:cNvPr id="49" name="PlaceHolder 4"/>
          <p:cNvSpPr>
            <a:spLocks noGrp="1"/>
          </p:cNvSpPr>
          <p:nvPr>
            <p:ph type="sldNum"/>
          </p:nvPr>
        </p:nvSpPr>
        <p:spPr>
          <a:xfrm>
            <a:off x="2346480" y="4452480"/>
            <a:ext cx="349920" cy="4069080"/>
          </a:xfrm>
          <a:prstGeom prst="rect">
            <a:avLst/>
          </a:prstGeom>
        </p:spPr>
        <p:txBody>
          <a:bodyPr lIns="45720" rIns="45720" anchor="ctr">
            <a:noAutofit/>
          </a:bodyPr>
          <a:lstStyle/>
          <a:p>
            <a:pPr>
              <a:lnSpc>
                <a:spcPct val="100000"/>
              </a:lnSpc>
              <a:tabLst>
                <a:tab pos="0" algn="l"/>
              </a:tabLst>
            </a:pPr>
            <a:fld id="{78A5F209-BBAE-4CA8-96A2-4E2AE8EFCF6D}" type="slidenum">
              <a:rPr lang="en-US" sz="1600" b="0" strike="noStrike" spc="-1">
                <a:solidFill>
                  <a:srgbClr val="828282"/>
                </a:solidFill>
                <a:latin typeface="Open Sans"/>
                <a:ea typeface="Open Sans"/>
              </a:rPr>
              <a:t>‹#›</a:t>
            </a:fld>
            <a:endParaRPr lang="en-US" sz="1600" b="0" strike="noStrike" spc="-1">
              <a:latin typeface="Times New Roman"/>
            </a:endParaRPr>
          </a:p>
        </p:txBody>
      </p:sp>
      <p:sp>
        <p:nvSpPr>
          <p:cNvPr id="50" name="PlaceHolder 5"/>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7" name="Google Shape;31;p5" descr="Picture 6"/>
          <p:cNvPicPr/>
          <p:nvPr/>
        </p:nvPicPr>
        <p:blipFill>
          <a:blip r:embed="rId14"/>
          <a:stretch/>
        </p:blipFill>
        <p:spPr>
          <a:xfrm>
            <a:off x="0" y="0"/>
            <a:ext cx="12191760" cy="6857640"/>
          </a:xfrm>
          <a:prstGeom prst="rect">
            <a:avLst/>
          </a:prstGeom>
          <a:ln>
            <a:noFill/>
          </a:ln>
        </p:spPr>
      </p:pic>
      <p:pic>
        <p:nvPicPr>
          <p:cNvPr id="88" name="Google Shape;32;p5"/>
          <p:cNvPicPr/>
          <p:nvPr/>
        </p:nvPicPr>
        <p:blipFill>
          <a:blip r:embed="rId15"/>
          <a:stretch/>
        </p:blipFill>
        <p:spPr>
          <a:xfrm>
            <a:off x="8984880" y="6375600"/>
            <a:ext cx="2877120" cy="252720"/>
          </a:xfrm>
          <a:prstGeom prst="rect">
            <a:avLst/>
          </a:prstGeom>
          <a:ln>
            <a:noFill/>
          </a:ln>
        </p:spPr>
      </p:pic>
      <p:sp>
        <p:nvSpPr>
          <p:cNvPr id="89" name="PlaceHolder 1"/>
          <p:cNvSpPr>
            <a:spLocks noGrp="1"/>
          </p:cNvSpPr>
          <p:nvPr>
            <p:ph type="body"/>
          </p:nvPr>
        </p:nvSpPr>
        <p:spPr>
          <a:xfrm>
            <a:off x="3154320" y="3044880"/>
            <a:ext cx="5882760" cy="767880"/>
          </a:xfrm>
          <a:prstGeom prst="rect">
            <a:avLst/>
          </a:prstGeom>
        </p:spPr>
        <p:txBody>
          <a:bodyPr lIns="45720" rIns="45720" anchor="ctr">
            <a:noAutofit/>
          </a:bodyPr>
          <a:lstStyle/>
          <a:p>
            <a:pPr marL="432000" indent="-324000">
              <a:spcBef>
                <a:spcPts val="1417"/>
              </a:spcBef>
              <a:buClr>
                <a:srgbClr val="000000"/>
              </a:buClr>
              <a:buSzPct val="45000"/>
              <a:buFont typeface="Wingdings" charset="2"/>
              <a:buChar char=""/>
            </a:pPr>
            <a:r>
              <a:rPr lang="en-US" sz="4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4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4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4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4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4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4400" b="0" strike="noStrike" spc="-1">
                <a:solidFill>
                  <a:srgbClr val="000000"/>
                </a:solidFill>
                <a:latin typeface="Arial"/>
              </a:rPr>
              <a:t>Seventh Outline Level</a:t>
            </a:r>
          </a:p>
        </p:txBody>
      </p:sp>
      <p:sp>
        <p:nvSpPr>
          <p:cNvPr id="90" name="PlaceHolder 2"/>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7" name="PlaceHolder 1"/>
          <p:cNvSpPr>
            <a:spLocks noGrp="1"/>
          </p:cNvSpPr>
          <p:nvPr>
            <p:ph type="body"/>
          </p:nvPr>
        </p:nvSpPr>
        <p:spPr>
          <a:xfrm>
            <a:off x="0" y="0"/>
            <a:ext cx="12191760" cy="6857640"/>
          </a:xfrm>
          <a:prstGeom prst="rect">
            <a:avLst/>
          </a:prstGeom>
        </p:spPr>
        <p:txBody>
          <a:bodyPr lIns="90000" tIns="45000" rIns="90000" bIns="45000">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128" name="PlaceHolder 2"/>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5774400" y="1676520"/>
            <a:ext cx="7577640" cy="5181120"/>
          </a:xfrm>
          <a:prstGeom prst="rect">
            <a:avLst/>
          </a:prstGeom>
          <a:noFill/>
          <a:ln>
            <a:noFill/>
          </a:ln>
        </p:spPr>
        <p:txBody>
          <a:bodyPr lIns="45720" rIns="45720" anchor="ctr">
            <a:normAutofit/>
          </a:bodyPr>
          <a:lstStyle/>
          <a:p>
            <a:pPr>
              <a:lnSpc>
                <a:spcPct val="120000"/>
              </a:lnSpc>
              <a:tabLst>
                <a:tab pos="0" algn="l"/>
              </a:tabLst>
            </a:pPr>
            <a:r>
              <a:rPr lang="en-US" sz="2100" b="1" strike="noStrike" spc="-1">
                <a:solidFill>
                  <a:srgbClr val="8C0000"/>
                </a:solidFill>
                <a:latin typeface="Poppins Medium"/>
                <a:ea typeface="Poppins Medium"/>
              </a:rPr>
              <a:t>Monocular SLAM in C++</a:t>
            </a:r>
            <a:br/>
            <a:r>
              <a:rPr lang="en-US" sz="2100" b="0" strike="noStrike" spc="-1">
                <a:solidFill>
                  <a:srgbClr val="5D5D5D"/>
                </a:solidFill>
                <a:latin typeface="Poppins"/>
                <a:ea typeface="Poppins Medium"/>
              </a:rPr>
              <a:t>24</a:t>
            </a:r>
            <a:r>
              <a:rPr lang="en-US" sz="2100" b="0" strike="noStrike" spc="-1">
                <a:solidFill>
                  <a:srgbClr val="5D5D5D"/>
                </a:solidFill>
                <a:latin typeface="Poppins"/>
                <a:ea typeface="Poppins"/>
              </a:rPr>
              <a:t>-783: Advanced Engineering Computation</a:t>
            </a:r>
            <a:br/>
            <a:br/>
            <a:r>
              <a:rPr lang="en-US" sz="1800" b="0" u="sng" strike="noStrike" spc="-1">
                <a:solidFill>
                  <a:srgbClr val="001A40"/>
                </a:solidFill>
                <a:uFillTx/>
                <a:latin typeface="Poppins Medium"/>
                <a:ea typeface="Poppins"/>
              </a:rPr>
              <a:t>Team</a:t>
            </a:r>
            <a:r>
              <a:rPr lang="en-US" sz="1800" b="0" strike="noStrike" spc="-1">
                <a:solidFill>
                  <a:srgbClr val="001A40"/>
                </a:solidFill>
                <a:latin typeface="Poppins Medium"/>
                <a:ea typeface="Poppins"/>
              </a:rPr>
              <a:t> : </a:t>
            </a:r>
            <a:r>
              <a:rPr lang="en-US" sz="1800" b="0" strike="noStrike" spc="-1">
                <a:solidFill>
                  <a:srgbClr val="001A40"/>
                </a:solidFill>
                <a:latin typeface="Poppins Light"/>
                <a:ea typeface="Poppins"/>
              </a:rPr>
              <a:t>Will Code for Food</a:t>
            </a:r>
            <a:br/>
            <a:endParaRPr lang="en-US" sz="1800" b="0" strike="noStrike" spc="-1">
              <a:solidFill>
                <a:srgbClr val="000000"/>
              </a:solidFill>
              <a:latin typeface="Arial"/>
            </a:endParaRPr>
          </a:p>
          <a:p>
            <a:pPr>
              <a:lnSpc>
                <a:spcPct val="120000"/>
              </a:lnSpc>
              <a:spcBef>
                <a:spcPts val="1001"/>
              </a:spcBef>
              <a:tabLst>
                <a:tab pos="0" algn="l"/>
              </a:tabLst>
            </a:pPr>
            <a:r>
              <a:rPr lang="en-US" sz="1800" b="0" strike="noStrike" spc="-1">
                <a:solidFill>
                  <a:srgbClr val="001A40"/>
                </a:solidFill>
                <a:latin typeface="Poppins"/>
                <a:ea typeface="Poppins"/>
              </a:rPr>
              <a:t>- Aditya Ramakrishnan</a:t>
            </a:r>
            <a:br/>
            <a:r>
              <a:rPr lang="en-US" sz="1800" b="0" strike="noStrike" spc="-1">
                <a:solidFill>
                  <a:srgbClr val="001A40"/>
                </a:solidFill>
                <a:latin typeface="Poppins"/>
                <a:ea typeface="Poppins"/>
              </a:rPr>
              <a:t>- </a:t>
            </a:r>
            <a:r>
              <a:rPr lang="en-IN" sz="1800" b="0" strike="noStrike" spc="-1">
                <a:solidFill>
                  <a:srgbClr val="001A40"/>
                </a:solidFill>
                <a:latin typeface="Poppins"/>
                <a:ea typeface="Poppins"/>
              </a:rPr>
              <a:t>Neel Pawar</a:t>
            </a:r>
            <a:br/>
            <a:r>
              <a:rPr lang="en-IN" sz="1800" b="0" strike="noStrike" spc="-1">
                <a:solidFill>
                  <a:srgbClr val="001A40"/>
                </a:solidFill>
                <a:latin typeface="Poppins"/>
                <a:ea typeface="Poppins"/>
              </a:rPr>
              <a:t>- Samiran Gode</a:t>
            </a:r>
            <a:endParaRPr lang="en-US" sz="18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TextShape 1"/>
          <p:cNvSpPr txBox="1"/>
          <p:nvPr/>
        </p:nvSpPr>
        <p:spPr>
          <a:xfrm>
            <a:off x="3154320" y="3044880"/>
            <a:ext cx="58831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Results</a:t>
            </a:r>
            <a:endParaRPr lang="en-US" sz="44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pt" descr="ppt">
            <a:hlinkClick r:id="" action="ppaction://media"/>
            <a:extLst>
              <a:ext uri="{FF2B5EF4-FFF2-40B4-BE49-F238E27FC236}">
                <a16:creationId xmlns:a16="http://schemas.microsoft.com/office/drawing/2014/main" id="{6CB27188-3009-A853-A0CD-1AF2B56941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50" y="6350"/>
            <a:ext cx="12192000" cy="68516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2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TextShape 1"/>
          <p:cNvSpPr txBox="1"/>
          <p:nvPr/>
        </p:nvSpPr>
        <p:spPr>
          <a:xfrm>
            <a:off x="2346480" y="4452480"/>
            <a:ext cx="488160" cy="4069080"/>
          </a:xfrm>
          <a:prstGeom prst="rect">
            <a:avLst/>
          </a:prstGeom>
          <a:noFill/>
          <a:ln>
            <a:noFill/>
          </a:ln>
        </p:spPr>
        <p:txBody>
          <a:bodyPr lIns="45720" rIns="45720" anchor="ctr">
            <a:noAutofit/>
          </a:bodyPr>
          <a:lstStyle/>
          <a:p>
            <a:pPr>
              <a:lnSpc>
                <a:spcPct val="100000"/>
              </a:lnSpc>
              <a:tabLst>
                <a:tab pos="0" algn="l"/>
              </a:tabLst>
            </a:pPr>
            <a:fld id="{34F81272-8E96-4B51-81B0-C3FD3BF481CD}" type="slidenum">
              <a:rPr lang="en-US" sz="1600" b="0" strike="noStrike" spc="-1">
                <a:solidFill>
                  <a:srgbClr val="828282"/>
                </a:solidFill>
                <a:latin typeface="Open Sans"/>
                <a:ea typeface="Open Sans"/>
              </a:rPr>
              <a:t>12</a:t>
            </a:fld>
            <a:endParaRPr lang="en-US" sz="1600" b="0" strike="noStrike" spc="-1">
              <a:latin typeface="Times New Roman"/>
            </a:endParaRPr>
          </a:p>
        </p:txBody>
      </p:sp>
      <p:grpSp>
        <p:nvGrpSpPr>
          <p:cNvPr id="220" name="Group 2"/>
          <p:cNvGrpSpPr/>
          <p:nvPr/>
        </p:nvGrpSpPr>
        <p:grpSpPr>
          <a:xfrm>
            <a:off x="2346480" y="1308240"/>
            <a:ext cx="345600" cy="344160"/>
            <a:chOff x="2346480" y="1308240"/>
            <a:chExt cx="345600" cy="344160"/>
          </a:xfrm>
        </p:grpSpPr>
        <p:sp>
          <p:nvSpPr>
            <p:cNvPr id="221" name="CustomShape 3"/>
            <p:cNvSpPr/>
            <p:nvPr/>
          </p:nvSpPr>
          <p:spPr>
            <a:xfrm>
              <a:off x="2346480" y="1308240"/>
              <a:ext cx="277200" cy="344160"/>
            </a:xfrm>
            <a:custGeom>
              <a:avLst/>
              <a:gdLst/>
              <a:ahLst/>
              <a:cxnLst/>
              <a:rect l="l" t="t"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solidFill>
              <a:srgbClr val="00265F"/>
            </a:solidFill>
            <a:ln>
              <a:noFill/>
            </a:ln>
          </p:spPr>
          <p:style>
            <a:lnRef idx="0">
              <a:scrgbClr r="0" g="0" b="0"/>
            </a:lnRef>
            <a:fillRef idx="0">
              <a:scrgbClr r="0" g="0" b="0"/>
            </a:fillRef>
            <a:effectRef idx="0">
              <a:scrgbClr r="0" g="0" b="0"/>
            </a:effectRef>
            <a:fontRef idx="minor"/>
          </p:style>
        </p:sp>
        <p:sp>
          <p:nvSpPr>
            <p:cNvPr id="222" name="CustomShape 4"/>
            <p:cNvSpPr/>
            <p:nvPr/>
          </p:nvSpPr>
          <p:spPr>
            <a:xfrm>
              <a:off x="2612160" y="1388520"/>
              <a:ext cx="79920" cy="154800"/>
            </a:xfrm>
            <a:custGeom>
              <a:avLst/>
              <a:gdLst/>
              <a:ahLst/>
              <a:cxnLst/>
              <a:rect l="l" t="t"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solidFill>
              <a:srgbClr val="00265F"/>
            </a:solidFill>
            <a:ln>
              <a:noFill/>
            </a:ln>
          </p:spPr>
          <p:style>
            <a:lnRef idx="0">
              <a:scrgbClr r="0" g="0" b="0"/>
            </a:lnRef>
            <a:fillRef idx="0">
              <a:scrgbClr r="0" g="0" b="0"/>
            </a:fillRef>
            <a:effectRef idx="0">
              <a:scrgbClr r="0" g="0" b="0"/>
            </a:effectRef>
            <a:fontRef idx="minor"/>
          </p:style>
        </p:sp>
        <p:sp>
          <p:nvSpPr>
            <p:cNvPr id="223" name="CustomShape 5"/>
            <p:cNvSpPr/>
            <p:nvPr/>
          </p:nvSpPr>
          <p:spPr>
            <a:xfrm>
              <a:off x="2635200" y="1618200"/>
              <a:ext cx="56880" cy="34200"/>
            </a:xfrm>
            <a:custGeom>
              <a:avLst/>
              <a:gdLst/>
              <a:ahLst/>
              <a:cxnLst/>
              <a:rect l="l" t="t"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solidFill>
              <a:srgbClr val="00265F"/>
            </a:solidFill>
            <a:ln>
              <a:noFill/>
            </a:ln>
          </p:spPr>
          <p:style>
            <a:lnRef idx="0">
              <a:scrgbClr r="0" g="0" b="0"/>
            </a:lnRef>
            <a:fillRef idx="0">
              <a:scrgbClr r="0" g="0" b="0"/>
            </a:fillRef>
            <a:effectRef idx="0">
              <a:scrgbClr r="0" g="0" b="0"/>
            </a:effectRef>
            <a:fontRef idx="minor"/>
          </p:style>
        </p:sp>
        <p:sp>
          <p:nvSpPr>
            <p:cNvPr id="224" name="CustomShape 6"/>
            <p:cNvSpPr/>
            <p:nvPr/>
          </p:nvSpPr>
          <p:spPr>
            <a:xfrm>
              <a:off x="2635200" y="1526400"/>
              <a:ext cx="56880" cy="79920"/>
            </a:xfrm>
            <a:prstGeom prst="rect">
              <a:avLst/>
            </a:prstGeom>
            <a:solidFill>
              <a:srgbClr val="00265F"/>
            </a:solidFill>
            <a:ln>
              <a:noFill/>
            </a:ln>
          </p:spPr>
          <p:style>
            <a:lnRef idx="0">
              <a:scrgbClr r="0" g="0" b="0"/>
            </a:lnRef>
            <a:fillRef idx="0">
              <a:scrgbClr r="0" g="0" b="0"/>
            </a:fillRef>
            <a:effectRef idx="0">
              <a:scrgbClr r="0" g="0" b="0"/>
            </a:effectRef>
            <a:fontRef idx="minor"/>
          </p:style>
        </p:sp>
      </p:grpSp>
      <p:sp>
        <p:nvSpPr>
          <p:cNvPr id="225" name="TextShape 7"/>
          <p:cNvSpPr txBox="1"/>
          <p:nvPr/>
        </p:nvSpPr>
        <p:spPr>
          <a:xfrm>
            <a:off x="2996640" y="11574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Results: </a:t>
            </a:r>
            <a:r>
              <a:rPr lang="en-US" sz="3000" b="0" strike="noStrike" spc="-1">
                <a:solidFill>
                  <a:srgbClr val="006677"/>
                </a:solidFill>
                <a:latin typeface="Poppins SemiBold"/>
                <a:ea typeface="Poppins SemiBold"/>
              </a:rPr>
              <a:t>Localization</a:t>
            </a:r>
            <a:endParaRPr lang="en-US" sz="3000" b="0" strike="noStrike" spc="-1">
              <a:solidFill>
                <a:srgbClr val="000000"/>
              </a:solidFill>
              <a:latin typeface="Arial"/>
            </a:endParaRPr>
          </a:p>
        </p:txBody>
      </p:sp>
      <p:sp>
        <p:nvSpPr>
          <p:cNvPr id="226" name="TextShape 8"/>
          <p:cNvSpPr txBox="1"/>
          <p:nvPr/>
        </p:nvSpPr>
        <p:spPr>
          <a:xfrm>
            <a:off x="2158560" y="2449440"/>
            <a:ext cx="9803520" cy="4225680"/>
          </a:xfrm>
          <a:prstGeom prst="rect">
            <a:avLst/>
          </a:prstGeom>
          <a:noFill/>
          <a:ln>
            <a:noFill/>
          </a:ln>
        </p:spPr>
        <p:txBody>
          <a:bodyPr lIns="45720" rIns="45720">
            <a:normAutofit/>
          </a:bodyPr>
          <a:lstStyle/>
          <a:p>
            <a:pPr marL="457200" indent="-355320">
              <a:lnSpc>
                <a:spcPct val="150000"/>
              </a:lnSpc>
              <a:spcBef>
                <a:spcPts val="1134"/>
              </a:spcBef>
              <a:spcAft>
                <a:spcPts val="1134"/>
              </a:spcAft>
              <a:buClr>
                <a:srgbClr val="5D5D5D"/>
              </a:buClr>
              <a:buFont typeface="Poppins Light"/>
              <a:buChar char="•"/>
            </a:pPr>
            <a:r>
              <a:rPr lang="en-US" sz="1800" b="0" strike="noStrike" spc="-1">
                <a:solidFill>
                  <a:srgbClr val="5D5D5D"/>
                </a:solidFill>
                <a:latin typeface="Poppins Light"/>
                <a:ea typeface="Poppins Medium"/>
              </a:rPr>
              <a:t>From the demo, we can see that the localization of the camera position and orientation is fairly good. </a:t>
            </a:r>
            <a:endParaRPr lang="en-US" sz="1800" b="0" strike="noStrike" spc="-1">
              <a:solidFill>
                <a:srgbClr val="000000"/>
              </a:solidFill>
              <a:latin typeface="Arial"/>
              <a:ea typeface="Arial"/>
            </a:endParaRPr>
          </a:p>
          <a:p>
            <a:pPr marL="457200" indent="-355320">
              <a:lnSpc>
                <a:spcPct val="150000"/>
              </a:lnSpc>
              <a:spcBef>
                <a:spcPts val="1134"/>
              </a:spcBef>
              <a:spcAft>
                <a:spcPts val="1134"/>
              </a:spcAft>
              <a:buClr>
                <a:srgbClr val="5D5D5D"/>
              </a:buClr>
              <a:buFont typeface="Poppins Light"/>
              <a:buChar char="•"/>
            </a:pPr>
            <a:r>
              <a:rPr lang="en-US" sz="1800" b="0" strike="noStrike" spc="-1">
                <a:solidFill>
                  <a:srgbClr val="5D5D5D"/>
                </a:solidFill>
                <a:latin typeface="Poppins Light"/>
                <a:ea typeface="Poppins Medium"/>
              </a:rPr>
              <a:t>Although the we cannot move around the map interactively, we are able to gain a reasonable understanding of how the camera pose shifts over time. </a:t>
            </a:r>
            <a:endParaRPr lang="en-US" sz="1800" b="0" strike="noStrike" spc="-1">
              <a:solidFill>
                <a:srgbClr val="000000"/>
              </a:solidFill>
              <a:latin typeface="Arial"/>
              <a:ea typeface="Arial"/>
            </a:endParaRPr>
          </a:p>
          <a:p>
            <a:pPr marL="457200" indent="-355320">
              <a:lnSpc>
                <a:spcPct val="150000"/>
              </a:lnSpc>
              <a:spcBef>
                <a:spcPts val="1134"/>
              </a:spcBef>
              <a:spcAft>
                <a:spcPts val="1134"/>
              </a:spcAft>
              <a:buClr>
                <a:srgbClr val="5D5D5D"/>
              </a:buClr>
              <a:buFont typeface="Poppins Light"/>
              <a:buChar char="•"/>
            </a:pPr>
            <a:r>
              <a:rPr lang="en-US" sz="1800" b="0" strike="noStrike" spc="-1">
                <a:solidFill>
                  <a:srgbClr val="5D5D5D"/>
                </a:solidFill>
                <a:latin typeface="Poppins Light"/>
                <a:ea typeface="Poppins Medium"/>
              </a:rPr>
              <a:t>Additionally, the visualization also clearly indicates optical flow properties of detected features.</a:t>
            </a:r>
            <a:endParaRPr lang="en-US" sz="1800" b="0" strike="noStrike" spc="-1">
              <a:solidFill>
                <a:srgbClr val="000000"/>
              </a:solidFill>
              <a:latin typeface="Arial"/>
              <a:ea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TextShape 1"/>
          <p:cNvSpPr txBox="1"/>
          <p:nvPr/>
        </p:nvSpPr>
        <p:spPr>
          <a:xfrm>
            <a:off x="2225520" y="3044880"/>
            <a:ext cx="77407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Roadblocks </a:t>
            </a:r>
            <a:br/>
            <a:r>
              <a:rPr lang="en-US" sz="4400" b="0" strike="noStrike" spc="-1">
                <a:solidFill>
                  <a:srgbClr val="FFFFFF"/>
                </a:solidFill>
                <a:latin typeface="Montserrat Medium"/>
                <a:ea typeface="Montserrat Medium"/>
              </a:rPr>
              <a:t>&amp; </a:t>
            </a:r>
            <a:br/>
            <a:r>
              <a:rPr lang="en-US" sz="4400" b="0" strike="noStrike" spc="-1">
                <a:solidFill>
                  <a:srgbClr val="FFFFFF"/>
                </a:solidFill>
                <a:latin typeface="Montserrat Medium"/>
                <a:ea typeface="Montserrat Medium"/>
              </a:rPr>
              <a:t>Challenges</a:t>
            </a:r>
            <a:endParaRPr lang="en-US" sz="4400" b="0" strike="noStrike" spc="-1">
              <a:solidFill>
                <a:srgbClr val="000000"/>
              </a:solidFill>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TextShape 1"/>
          <p:cNvSpPr txBox="1"/>
          <p:nvPr/>
        </p:nvSpPr>
        <p:spPr>
          <a:xfrm>
            <a:off x="2346480" y="4452480"/>
            <a:ext cx="579600" cy="4069080"/>
          </a:xfrm>
          <a:prstGeom prst="rect">
            <a:avLst/>
          </a:prstGeom>
          <a:noFill/>
          <a:ln>
            <a:noFill/>
          </a:ln>
        </p:spPr>
        <p:txBody>
          <a:bodyPr lIns="45720" rIns="45720" anchor="ctr">
            <a:noAutofit/>
          </a:bodyPr>
          <a:lstStyle/>
          <a:p>
            <a:pPr>
              <a:lnSpc>
                <a:spcPct val="100000"/>
              </a:lnSpc>
              <a:tabLst>
                <a:tab pos="0" algn="l"/>
              </a:tabLst>
            </a:pPr>
            <a:fld id="{8ECA5F79-F4D0-4847-9944-F954C36DC873}" type="slidenum">
              <a:rPr lang="en-US" sz="1600" b="0" strike="noStrike" spc="-1">
                <a:solidFill>
                  <a:srgbClr val="828282"/>
                </a:solidFill>
                <a:latin typeface="Open Sans"/>
                <a:ea typeface="Open Sans"/>
              </a:rPr>
              <a:t>14</a:t>
            </a:fld>
            <a:endParaRPr lang="en-US" sz="1600" b="0" strike="noStrike" spc="-1">
              <a:latin typeface="Times New Roman"/>
            </a:endParaRPr>
          </a:p>
        </p:txBody>
      </p:sp>
      <p:pic>
        <p:nvPicPr>
          <p:cNvPr id="229" name="Google Shape;251;p28"/>
          <p:cNvPicPr/>
          <p:nvPr/>
        </p:nvPicPr>
        <p:blipFill>
          <a:blip r:embed="rId3"/>
          <a:stretch/>
        </p:blipFill>
        <p:spPr>
          <a:xfrm>
            <a:off x="2507040" y="1294920"/>
            <a:ext cx="394560" cy="338040"/>
          </a:xfrm>
          <a:prstGeom prst="rect">
            <a:avLst/>
          </a:prstGeom>
          <a:ln>
            <a:noFill/>
          </a:ln>
        </p:spPr>
      </p:pic>
      <p:sp>
        <p:nvSpPr>
          <p:cNvPr id="230" name="TextShape 2"/>
          <p:cNvSpPr txBox="1"/>
          <p:nvPr/>
        </p:nvSpPr>
        <p:spPr>
          <a:xfrm>
            <a:off x="3154320" y="11412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Roadblocks &amp; Challenges</a:t>
            </a:r>
            <a:endParaRPr lang="en-US" sz="3000" b="0" strike="noStrike" spc="-1">
              <a:solidFill>
                <a:srgbClr val="000000"/>
              </a:solidFill>
              <a:latin typeface="Arial"/>
            </a:endParaRPr>
          </a:p>
        </p:txBody>
      </p:sp>
      <p:sp>
        <p:nvSpPr>
          <p:cNvPr id="231" name="TextShape 3"/>
          <p:cNvSpPr txBox="1"/>
          <p:nvPr/>
        </p:nvSpPr>
        <p:spPr>
          <a:xfrm>
            <a:off x="2158560" y="2177640"/>
            <a:ext cx="9803520" cy="4225680"/>
          </a:xfrm>
          <a:prstGeom prst="rect">
            <a:avLst/>
          </a:prstGeom>
          <a:noFill/>
          <a:ln>
            <a:noFill/>
          </a:ln>
        </p:spPr>
        <p:txBody>
          <a:bodyPr lIns="45720" rIns="45720">
            <a:normAutofit/>
          </a:bodyPr>
          <a:lstStyle/>
          <a:p>
            <a:pPr marL="457200" indent="-355320">
              <a:lnSpc>
                <a:spcPct val="150000"/>
              </a:lnSpc>
              <a:buClr>
                <a:srgbClr val="5D5D5D"/>
              </a:buClr>
              <a:buFont typeface="Poppins Light"/>
              <a:buChar char="•"/>
            </a:pPr>
            <a:r>
              <a:rPr lang="en-US" sz="1800" b="0" strike="noStrike" spc="-1">
                <a:solidFill>
                  <a:srgbClr val="5D5D5D"/>
                </a:solidFill>
                <a:latin typeface="Poppins Medium"/>
                <a:ea typeface="Poppins Medium"/>
              </a:rPr>
              <a:t>Poor documentation </a:t>
            </a:r>
            <a:r>
              <a:rPr lang="en-US" sz="1800" b="1" strike="noStrike" spc="-1">
                <a:solidFill>
                  <a:srgbClr val="5D5D5D"/>
                </a:solidFill>
                <a:latin typeface="Poppins Light"/>
                <a:ea typeface="Poppins Medium"/>
              </a:rPr>
              <a:t>:</a:t>
            </a:r>
            <a:r>
              <a:rPr lang="en-US" sz="1800" b="0" strike="noStrike" spc="-1">
                <a:solidFill>
                  <a:srgbClr val="5D5D5D"/>
                </a:solidFill>
                <a:latin typeface="Poppins Light"/>
                <a:ea typeface="Poppins Medium"/>
              </a:rPr>
              <a:t> </a:t>
            </a:r>
            <a:r>
              <a:rPr lang="en-US" sz="1600" b="0" strike="noStrike" spc="-1">
                <a:solidFill>
                  <a:srgbClr val="5D5D5D"/>
                </a:solidFill>
                <a:latin typeface="Poppins Light"/>
                <a:ea typeface="Poppins Medium"/>
              </a:rPr>
              <a:t>Despite this implementation of ORB-SLAM being widely derived from, a source of collated documentation that is coherent is still hard to come by.</a:t>
            </a:r>
            <a:br/>
            <a:r>
              <a:rPr lang="en-US" sz="1600" b="0" strike="noStrike" spc="-1">
                <a:solidFill>
                  <a:srgbClr val="5D5D5D"/>
                </a:solidFill>
                <a:latin typeface="Poppins Light"/>
              </a:rPr>
              <a:t> </a:t>
            </a:r>
            <a:endParaRPr lang="en-US" sz="1600" b="0" strike="noStrike" spc="-1">
              <a:solidFill>
                <a:srgbClr val="000000"/>
              </a:solidFill>
              <a:latin typeface="Arial"/>
            </a:endParaRPr>
          </a:p>
          <a:p>
            <a:pPr marL="457200" indent="-355320">
              <a:lnSpc>
                <a:spcPct val="150000"/>
              </a:lnSpc>
              <a:buClr>
                <a:srgbClr val="5D5D5D"/>
              </a:buClr>
              <a:buFont typeface="Poppins Light"/>
              <a:buChar char="•"/>
            </a:pPr>
            <a:r>
              <a:rPr lang="en-US" sz="1800" b="0" strike="noStrike" spc="-1">
                <a:solidFill>
                  <a:srgbClr val="5D5D5D"/>
                </a:solidFill>
                <a:latin typeface="Poppins Medium"/>
                <a:ea typeface="Poppins Medium"/>
              </a:rPr>
              <a:t>Library specific dependencies </a:t>
            </a:r>
            <a:r>
              <a:rPr lang="en-US" sz="1800" b="1" strike="noStrike" spc="-1">
                <a:solidFill>
                  <a:srgbClr val="5D5D5D"/>
                </a:solidFill>
                <a:latin typeface="Poppins Light"/>
                <a:ea typeface="Poppins Medium"/>
              </a:rPr>
              <a:t>:</a:t>
            </a:r>
            <a:r>
              <a:rPr lang="en-US" sz="1800" b="0" strike="noStrike" spc="-1">
                <a:solidFill>
                  <a:srgbClr val="5D5D5D"/>
                </a:solidFill>
                <a:latin typeface="Poppins Light"/>
                <a:ea typeface="Poppins Medium"/>
              </a:rPr>
              <a:t>  </a:t>
            </a:r>
            <a:r>
              <a:rPr lang="en-US" sz="1600" b="0" strike="noStrike" spc="-1">
                <a:solidFill>
                  <a:srgbClr val="5D5D5D"/>
                </a:solidFill>
                <a:latin typeface="Poppins Light"/>
                <a:ea typeface="Poppins Medium"/>
              </a:rPr>
              <a:t>plethora of libraries make it quite challenging to implement a comprehensible ORB Slam module that is easily deployable.</a:t>
            </a:r>
            <a:br/>
            <a:r>
              <a:rPr lang="en-US" sz="1800" b="0" strike="noStrike" spc="-1">
                <a:solidFill>
                  <a:srgbClr val="5D5D5D"/>
                </a:solidFill>
                <a:latin typeface="Poppins Light"/>
              </a:rPr>
              <a:t> </a:t>
            </a:r>
            <a:endParaRPr lang="en-US" sz="1800" b="0" strike="noStrike" spc="-1">
              <a:solidFill>
                <a:srgbClr val="000000"/>
              </a:solidFill>
              <a:latin typeface="Arial"/>
            </a:endParaRPr>
          </a:p>
          <a:p>
            <a:pPr marL="387360" indent="-285480">
              <a:lnSpc>
                <a:spcPct val="150000"/>
              </a:lnSpc>
              <a:buClr>
                <a:srgbClr val="5D5D5D"/>
              </a:buClr>
              <a:buFont typeface="Arial"/>
              <a:buChar char="•"/>
            </a:pPr>
            <a:r>
              <a:rPr lang="en-US" sz="1800" b="0" strike="noStrike" spc="-1">
                <a:solidFill>
                  <a:srgbClr val="5D5D5D"/>
                </a:solidFill>
                <a:latin typeface="Poppins Medium"/>
                <a:ea typeface="Poppins Medium"/>
              </a:rPr>
              <a:t>Cross platform issues </a:t>
            </a:r>
            <a:r>
              <a:rPr lang="en-US" sz="1600" b="1" strike="noStrike" spc="-1">
                <a:solidFill>
                  <a:srgbClr val="5D5D5D"/>
                </a:solidFill>
                <a:latin typeface="Poppins Light"/>
                <a:ea typeface="Poppins Medium"/>
              </a:rPr>
              <a:t>:</a:t>
            </a:r>
            <a:r>
              <a:rPr lang="en-US" sz="1600" b="0" strike="noStrike" spc="-1">
                <a:solidFill>
                  <a:srgbClr val="5D5D5D"/>
                </a:solidFill>
                <a:latin typeface="Poppins Light"/>
                <a:ea typeface="Poppins Medium"/>
              </a:rPr>
              <a:t> different OS’ as well different OS versions prove to be a challenging issue in common SLAM implementations. </a:t>
            </a:r>
            <a:br/>
            <a:r>
              <a:rPr lang="en-US" sz="1600" b="0" strike="noStrike" spc="-1">
                <a:solidFill>
                  <a:srgbClr val="5D5D5D"/>
                </a:solidFill>
                <a:latin typeface="Poppins Light"/>
              </a:rPr>
              <a:t> </a:t>
            </a:r>
            <a:endParaRPr lang="en-US" sz="1600" b="0" strike="noStrike" spc="-1">
              <a:solidFill>
                <a:srgbClr val="000000"/>
              </a:solidFill>
              <a:latin typeface="Arial"/>
            </a:endParaRPr>
          </a:p>
          <a:p>
            <a:pPr marL="387360" indent="-285480">
              <a:lnSpc>
                <a:spcPct val="150000"/>
              </a:lnSpc>
              <a:buClr>
                <a:srgbClr val="5D5D5D"/>
              </a:buClr>
              <a:buFont typeface="Arial"/>
              <a:buChar char="•"/>
            </a:pPr>
            <a:r>
              <a:rPr lang="en-US" sz="1600" b="0" strike="noStrike" spc="-1">
                <a:solidFill>
                  <a:srgbClr val="5D5D5D"/>
                </a:solidFill>
                <a:latin typeface="Poppins Light"/>
                <a:ea typeface="Poppins Medium"/>
              </a:rPr>
              <a:t>With this in mind, we have attempted to implement a modular and clean system, that can be fairly easily installed and is ready to be deployed.</a:t>
            </a:r>
            <a:endParaRPr lang="en-US" sz="1600" b="0" strike="noStrike" spc="-1">
              <a:solidFill>
                <a:srgbClr val="000000"/>
              </a:solidFill>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extShape 1"/>
          <p:cNvSpPr txBox="1"/>
          <p:nvPr/>
        </p:nvSpPr>
        <p:spPr>
          <a:xfrm>
            <a:off x="3154320" y="3044880"/>
            <a:ext cx="58831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Thank You</a:t>
            </a:r>
            <a:endParaRPr lang="en-US" sz="4400" b="0" strike="noStrike" spc="-1">
              <a:solidFill>
                <a:srgbClr val="000000"/>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Shape 1"/>
          <p:cNvSpPr txBox="1"/>
          <p:nvPr/>
        </p:nvSpPr>
        <p:spPr>
          <a:xfrm>
            <a:off x="2346480" y="4452480"/>
            <a:ext cx="488160" cy="4069080"/>
          </a:xfrm>
          <a:prstGeom prst="rect">
            <a:avLst/>
          </a:prstGeom>
          <a:noFill/>
          <a:ln>
            <a:noFill/>
          </a:ln>
        </p:spPr>
        <p:txBody>
          <a:bodyPr lIns="45720" rIns="45720" anchor="ctr">
            <a:noAutofit/>
          </a:bodyPr>
          <a:lstStyle/>
          <a:p>
            <a:pPr>
              <a:lnSpc>
                <a:spcPct val="100000"/>
              </a:lnSpc>
              <a:tabLst>
                <a:tab pos="0" algn="l"/>
              </a:tabLst>
            </a:pPr>
            <a:fld id="{6580599B-6694-4D75-AD7F-A54EAFA9463E}" type="slidenum">
              <a:rPr lang="en-US" sz="1600" b="0" strike="noStrike" spc="-1">
                <a:solidFill>
                  <a:srgbClr val="828282"/>
                </a:solidFill>
                <a:latin typeface="Open Sans"/>
                <a:ea typeface="Open Sans"/>
              </a:rPr>
              <a:t>16</a:t>
            </a:fld>
            <a:endParaRPr lang="en-US" sz="1600" b="0" strike="noStrike" spc="-1">
              <a:latin typeface="Times New Roman"/>
            </a:endParaRPr>
          </a:p>
        </p:txBody>
      </p:sp>
      <p:sp>
        <p:nvSpPr>
          <p:cNvPr id="234" name="TextShape 2"/>
          <p:cNvSpPr txBox="1"/>
          <p:nvPr/>
        </p:nvSpPr>
        <p:spPr>
          <a:xfrm>
            <a:off x="2984760" y="126252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Contribution</a:t>
            </a:r>
            <a:endParaRPr lang="en-US" sz="3000" b="0" strike="noStrike" spc="-1">
              <a:solidFill>
                <a:srgbClr val="000000"/>
              </a:solidFill>
              <a:latin typeface="Arial"/>
            </a:endParaRPr>
          </a:p>
        </p:txBody>
      </p:sp>
      <p:sp>
        <p:nvSpPr>
          <p:cNvPr id="235" name="TextShape 3"/>
          <p:cNvSpPr txBox="1"/>
          <p:nvPr/>
        </p:nvSpPr>
        <p:spPr>
          <a:xfrm>
            <a:off x="2235240" y="2139840"/>
            <a:ext cx="9288000" cy="4516200"/>
          </a:xfrm>
          <a:prstGeom prst="rect">
            <a:avLst/>
          </a:prstGeom>
          <a:noFill/>
          <a:ln>
            <a:noFill/>
          </a:ln>
        </p:spPr>
        <p:txBody>
          <a:bodyPr lIns="45720" rIns="45720">
            <a:normAutofit/>
          </a:bodyPr>
          <a:lstStyle/>
          <a:p>
            <a:pPr>
              <a:lnSpc>
                <a:spcPct val="100000"/>
              </a:lnSpc>
              <a:tabLst>
                <a:tab pos="0" algn="l"/>
              </a:tabLst>
            </a:pPr>
            <a:r>
              <a:rPr lang="en-US" sz="1800" b="0" strike="noStrike" spc="-1">
                <a:solidFill>
                  <a:srgbClr val="404040"/>
                </a:solidFill>
                <a:latin typeface="Poppins Light"/>
                <a:ea typeface="Calibri"/>
              </a:rPr>
              <a:t>Most importantly, we were a strong team and each one took charge and handled the project in difficulties and time of need.</a:t>
            </a:r>
            <a:endParaRPr lang="en-US" sz="1800" b="0" strike="noStrike" spc="-1">
              <a:solidFill>
                <a:srgbClr val="000000"/>
              </a:solidFill>
              <a:latin typeface="Arial"/>
            </a:endParaRPr>
          </a:p>
          <a:p>
            <a:pPr>
              <a:lnSpc>
                <a:spcPct val="100000"/>
              </a:lnSpc>
              <a:tabLst>
                <a:tab pos="0" algn="l"/>
              </a:tabLst>
            </a:pPr>
            <a:endParaRPr lang="en-US" sz="1800" b="0" strike="noStrike" spc="-1">
              <a:solidFill>
                <a:srgbClr val="000000"/>
              </a:solidFill>
              <a:latin typeface="Arial"/>
            </a:endParaRPr>
          </a:p>
          <a:p>
            <a:pPr marL="343080" indent="-342720">
              <a:lnSpc>
                <a:spcPct val="150000"/>
              </a:lnSpc>
              <a:buClr>
                <a:srgbClr val="404040"/>
              </a:buClr>
              <a:buFont typeface="Arial"/>
              <a:buChar char="•"/>
              <a:tabLst>
                <a:tab pos="0" algn="l"/>
              </a:tabLst>
            </a:pPr>
            <a:r>
              <a:rPr lang="en-US" sz="1800" b="0" strike="noStrike" spc="-1">
                <a:solidFill>
                  <a:srgbClr val="404040"/>
                </a:solidFill>
                <a:latin typeface="Poppins Medium"/>
                <a:ea typeface="Calibri"/>
              </a:rPr>
              <a:t>Samiran Gode</a:t>
            </a:r>
            <a:r>
              <a:rPr lang="en-US" sz="1800" b="0" strike="noStrike" spc="-1">
                <a:solidFill>
                  <a:srgbClr val="404040"/>
                </a:solidFill>
                <a:latin typeface="Poppins Light"/>
                <a:ea typeface="Calibri"/>
              </a:rPr>
              <a:t>: </a:t>
            </a:r>
            <a:endParaRPr lang="en-US" sz="1800" b="0" strike="noStrike" spc="-1">
              <a:solidFill>
                <a:srgbClr val="000000"/>
              </a:solidFill>
              <a:latin typeface="Arial"/>
            </a:endParaRPr>
          </a:p>
          <a:p>
            <a:pPr marL="800280" lvl="1" indent="-342720">
              <a:lnSpc>
                <a:spcPct val="150000"/>
              </a:lnSpc>
              <a:buClr>
                <a:srgbClr val="404040"/>
              </a:buClr>
              <a:buFont typeface="Arial"/>
              <a:buChar char="•"/>
              <a:tabLst>
                <a:tab pos="0" algn="l"/>
              </a:tabLst>
            </a:pPr>
            <a:r>
              <a:rPr lang="en-US" sz="1800" b="0" strike="noStrike" spc="-1">
                <a:solidFill>
                  <a:srgbClr val="404040"/>
                </a:solidFill>
                <a:latin typeface="Poppins Light"/>
                <a:ea typeface="Calibri"/>
              </a:rPr>
              <a:t>Team Lead, Front-End + Back-End development, Unit Tests</a:t>
            </a:r>
            <a:endParaRPr lang="en-US" sz="1800" b="0" strike="noStrike" spc="-1">
              <a:solidFill>
                <a:srgbClr val="000000"/>
              </a:solidFill>
              <a:latin typeface="Arial"/>
            </a:endParaRPr>
          </a:p>
          <a:p>
            <a:pPr marL="457200">
              <a:lnSpc>
                <a:spcPct val="150000"/>
              </a:lnSpc>
              <a:tabLst>
                <a:tab pos="0" algn="l"/>
              </a:tabLst>
            </a:pPr>
            <a:endParaRPr lang="en-US" sz="1800" b="0" strike="noStrike" spc="-1">
              <a:solidFill>
                <a:srgbClr val="000000"/>
              </a:solidFill>
              <a:latin typeface="Arial"/>
            </a:endParaRPr>
          </a:p>
          <a:p>
            <a:pPr marL="343080" indent="-342720">
              <a:lnSpc>
                <a:spcPct val="150000"/>
              </a:lnSpc>
              <a:buClr>
                <a:srgbClr val="404040"/>
              </a:buClr>
              <a:buFont typeface="Arial"/>
              <a:buChar char="•"/>
              <a:tabLst>
                <a:tab pos="0" algn="l"/>
              </a:tabLst>
            </a:pPr>
            <a:r>
              <a:rPr lang="en-US" sz="1800" b="0" strike="noStrike" spc="-1">
                <a:solidFill>
                  <a:srgbClr val="404040"/>
                </a:solidFill>
                <a:latin typeface="Poppins Medium"/>
                <a:ea typeface="Calibri"/>
              </a:rPr>
              <a:t>Aditya Ramakrishnan</a:t>
            </a:r>
            <a:r>
              <a:rPr lang="en-US" sz="1800" b="0" strike="noStrike" spc="-1">
                <a:solidFill>
                  <a:srgbClr val="404040"/>
                </a:solidFill>
                <a:latin typeface="Poppins Light"/>
                <a:ea typeface="Calibri"/>
              </a:rPr>
              <a:t>: </a:t>
            </a:r>
            <a:endParaRPr lang="en-US" sz="1800" b="0" strike="noStrike" spc="-1">
              <a:solidFill>
                <a:srgbClr val="000000"/>
              </a:solidFill>
              <a:latin typeface="Arial"/>
            </a:endParaRPr>
          </a:p>
          <a:p>
            <a:pPr marL="800280" lvl="1" indent="-342720">
              <a:lnSpc>
                <a:spcPct val="150000"/>
              </a:lnSpc>
              <a:buClr>
                <a:srgbClr val="404040"/>
              </a:buClr>
              <a:buFont typeface="Arial"/>
              <a:buChar char="•"/>
              <a:tabLst>
                <a:tab pos="0" algn="l"/>
              </a:tabLst>
            </a:pPr>
            <a:r>
              <a:rPr lang="en-US" sz="1800" b="0" strike="noStrike" spc="-1">
                <a:solidFill>
                  <a:srgbClr val="404040"/>
                </a:solidFill>
                <a:latin typeface="Poppins Light"/>
                <a:ea typeface="Calibri"/>
              </a:rPr>
              <a:t>Pangolin Viewer + Controller development, Presentation + Report</a:t>
            </a:r>
            <a:br/>
            <a:r>
              <a:rPr lang="en-US" sz="1100" b="0" strike="noStrike" spc="-1">
                <a:solidFill>
                  <a:srgbClr val="404040"/>
                </a:solidFill>
                <a:latin typeface="Poppins Light"/>
              </a:rPr>
              <a:t> </a:t>
            </a:r>
            <a:endParaRPr lang="en-US" sz="1100" b="0" strike="noStrike" spc="-1">
              <a:solidFill>
                <a:srgbClr val="000000"/>
              </a:solidFill>
              <a:latin typeface="Arial"/>
            </a:endParaRPr>
          </a:p>
          <a:p>
            <a:pPr marL="343080" indent="-342720">
              <a:lnSpc>
                <a:spcPct val="150000"/>
              </a:lnSpc>
              <a:buClr>
                <a:srgbClr val="404040"/>
              </a:buClr>
              <a:buFont typeface="Arial"/>
              <a:buChar char="•"/>
              <a:tabLst>
                <a:tab pos="0" algn="l"/>
              </a:tabLst>
            </a:pPr>
            <a:r>
              <a:rPr lang="en-US" sz="1800" b="0" strike="noStrike" spc="-1">
                <a:solidFill>
                  <a:srgbClr val="404040"/>
                </a:solidFill>
                <a:latin typeface="Poppins Medium"/>
                <a:ea typeface="Calibri"/>
              </a:rPr>
              <a:t>Neel Pawar</a:t>
            </a:r>
            <a:r>
              <a:rPr lang="en-US" sz="1800" b="0" strike="noStrike" spc="-1">
                <a:solidFill>
                  <a:srgbClr val="404040"/>
                </a:solidFill>
                <a:latin typeface="Poppins Light"/>
                <a:ea typeface="Calibri"/>
              </a:rPr>
              <a:t>: </a:t>
            </a:r>
            <a:endParaRPr lang="en-US" sz="1800" b="0" strike="noStrike" spc="-1">
              <a:solidFill>
                <a:srgbClr val="000000"/>
              </a:solidFill>
              <a:latin typeface="Arial"/>
            </a:endParaRPr>
          </a:p>
          <a:p>
            <a:pPr marL="800280" lvl="1" indent="-342720">
              <a:lnSpc>
                <a:spcPct val="150000"/>
              </a:lnSpc>
              <a:buClr>
                <a:srgbClr val="404040"/>
              </a:buClr>
              <a:buFont typeface="Arial"/>
              <a:buChar char="•"/>
              <a:tabLst>
                <a:tab pos="0" algn="l"/>
              </a:tabLst>
            </a:pPr>
            <a:r>
              <a:rPr lang="en-US" sz="1800" b="0" strike="noStrike" spc="-1">
                <a:solidFill>
                  <a:srgbClr val="404040"/>
                </a:solidFill>
                <a:latin typeface="Poppins Light"/>
                <a:ea typeface="Calibri"/>
              </a:rPr>
              <a:t>Dataset + Front-End development, Process Documentation</a:t>
            </a:r>
            <a:endParaRPr lang="en-US" sz="1800" b="0" strike="noStrike" spc="-1">
              <a:solidFill>
                <a:srgbClr val="000000"/>
              </a:solidFill>
              <a:latin typeface="Arial"/>
            </a:endParaRPr>
          </a:p>
        </p:txBody>
      </p:sp>
      <p:sp>
        <p:nvSpPr>
          <p:cNvPr id="236" name="CustomShape 4"/>
          <p:cNvSpPr/>
          <p:nvPr/>
        </p:nvSpPr>
        <p:spPr>
          <a:xfrm>
            <a:off x="2509200" y="1381320"/>
            <a:ext cx="289800" cy="407880"/>
          </a:xfrm>
          <a:custGeom>
            <a:avLst/>
            <a:gdLst/>
            <a:ahLst/>
            <a:cxnLst/>
            <a:rect l="l" t="t" r="r" b="b"/>
            <a:pathLst>
              <a:path w="12018" h="15924">
                <a:moveTo>
                  <a:pt x="6278" y="3444"/>
                </a:moveTo>
                <a:lnTo>
                  <a:pt x="6522" y="3493"/>
                </a:lnTo>
                <a:lnTo>
                  <a:pt x="6766" y="3542"/>
                </a:lnTo>
                <a:lnTo>
                  <a:pt x="7010" y="3639"/>
                </a:lnTo>
                <a:lnTo>
                  <a:pt x="7230" y="3737"/>
                </a:lnTo>
                <a:lnTo>
                  <a:pt x="7450" y="3883"/>
                </a:lnTo>
                <a:lnTo>
                  <a:pt x="7645" y="4030"/>
                </a:lnTo>
                <a:lnTo>
                  <a:pt x="7816" y="4201"/>
                </a:lnTo>
                <a:lnTo>
                  <a:pt x="7987" y="4372"/>
                </a:lnTo>
                <a:lnTo>
                  <a:pt x="8134" y="4567"/>
                </a:lnTo>
                <a:lnTo>
                  <a:pt x="8280" y="4787"/>
                </a:lnTo>
                <a:lnTo>
                  <a:pt x="8378" y="5007"/>
                </a:lnTo>
                <a:lnTo>
                  <a:pt x="8476" y="5251"/>
                </a:lnTo>
                <a:lnTo>
                  <a:pt x="8525" y="5495"/>
                </a:lnTo>
                <a:lnTo>
                  <a:pt x="8573" y="5740"/>
                </a:lnTo>
                <a:lnTo>
                  <a:pt x="8573" y="6008"/>
                </a:lnTo>
                <a:lnTo>
                  <a:pt x="8573" y="6277"/>
                </a:lnTo>
                <a:lnTo>
                  <a:pt x="8525" y="6521"/>
                </a:lnTo>
                <a:lnTo>
                  <a:pt x="8476" y="6765"/>
                </a:lnTo>
                <a:lnTo>
                  <a:pt x="8378" y="7010"/>
                </a:lnTo>
                <a:lnTo>
                  <a:pt x="8280" y="7229"/>
                </a:lnTo>
                <a:lnTo>
                  <a:pt x="8134" y="7449"/>
                </a:lnTo>
                <a:lnTo>
                  <a:pt x="7987" y="7645"/>
                </a:lnTo>
                <a:lnTo>
                  <a:pt x="7816" y="7816"/>
                </a:lnTo>
                <a:lnTo>
                  <a:pt x="7645" y="7987"/>
                </a:lnTo>
                <a:lnTo>
                  <a:pt x="7450" y="8133"/>
                </a:lnTo>
                <a:lnTo>
                  <a:pt x="7230" y="8280"/>
                </a:lnTo>
                <a:lnTo>
                  <a:pt x="7010" y="8377"/>
                </a:lnTo>
                <a:lnTo>
                  <a:pt x="6766" y="8475"/>
                </a:lnTo>
                <a:lnTo>
                  <a:pt x="6522" y="8524"/>
                </a:lnTo>
                <a:lnTo>
                  <a:pt x="6278" y="8573"/>
                </a:lnTo>
                <a:lnTo>
                  <a:pt x="5740" y="8573"/>
                </a:lnTo>
                <a:lnTo>
                  <a:pt x="5496" y="8524"/>
                </a:lnTo>
                <a:lnTo>
                  <a:pt x="5252" y="8475"/>
                </a:lnTo>
                <a:lnTo>
                  <a:pt x="5008" y="8377"/>
                </a:lnTo>
                <a:lnTo>
                  <a:pt x="4788" y="8280"/>
                </a:lnTo>
                <a:lnTo>
                  <a:pt x="4568" y="8133"/>
                </a:lnTo>
                <a:lnTo>
                  <a:pt x="4373" y="7987"/>
                </a:lnTo>
                <a:lnTo>
                  <a:pt x="4202" y="7816"/>
                </a:lnTo>
                <a:lnTo>
                  <a:pt x="4031" y="7645"/>
                </a:lnTo>
                <a:lnTo>
                  <a:pt x="3884" y="7449"/>
                </a:lnTo>
                <a:lnTo>
                  <a:pt x="3738" y="7229"/>
                </a:lnTo>
                <a:lnTo>
                  <a:pt x="3640" y="7010"/>
                </a:lnTo>
                <a:lnTo>
                  <a:pt x="3542" y="6765"/>
                </a:lnTo>
                <a:lnTo>
                  <a:pt x="3493" y="6521"/>
                </a:lnTo>
                <a:lnTo>
                  <a:pt x="3445" y="6277"/>
                </a:lnTo>
                <a:lnTo>
                  <a:pt x="3445" y="6008"/>
                </a:lnTo>
                <a:lnTo>
                  <a:pt x="3445" y="5740"/>
                </a:lnTo>
                <a:lnTo>
                  <a:pt x="3493" y="5495"/>
                </a:lnTo>
                <a:lnTo>
                  <a:pt x="3542" y="5251"/>
                </a:lnTo>
                <a:lnTo>
                  <a:pt x="3640" y="5007"/>
                </a:lnTo>
                <a:lnTo>
                  <a:pt x="3738" y="4787"/>
                </a:lnTo>
                <a:lnTo>
                  <a:pt x="3884" y="4567"/>
                </a:lnTo>
                <a:lnTo>
                  <a:pt x="4031" y="4372"/>
                </a:lnTo>
                <a:lnTo>
                  <a:pt x="4202" y="4201"/>
                </a:lnTo>
                <a:lnTo>
                  <a:pt x="4373" y="4030"/>
                </a:lnTo>
                <a:lnTo>
                  <a:pt x="4568" y="3883"/>
                </a:lnTo>
                <a:lnTo>
                  <a:pt x="4788" y="3737"/>
                </a:lnTo>
                <a:lnTo>
                  <a:pt x="5008" y="3639"/>
                </a:lnTo>
                <a:lnTo>
                  <a:pt x="5252" y="3542"/>
                </a:lnTo>
                <a:lnTo>
                  <a:pt x="5496" y="3493"/>
                </a:lnTo>
                <a:lnTo>
                  <a:pt x="5740" y="3444"/>
                </a:lnTo>
                <a:close/>
                <a:moveTo>
                  <a:pt x="5691" y="0"/>
                </a:moveTo>
                <a:lnTo>
                  <a:pt x="5398" y="25"/>
                </a:lnTo>
                <a:lnTo>
                  <a:pt x="5105" y="73"/>
                </a:lnTo>
                <a:lnTo>
                  <a:pt x="4788" y="122"/>
                </a:lnTo>
                <a:lnTo>
                  <a:pt x="4519" y="196"/>
                </a:lnTo>
                <a:lnTo>
                  <a:pt x="4226" y="269"/>
                </a:lnTo>
                <a:lnTo>
                  <a:pt x="3664" y="464"/>
                </a:lnTo>
                <a:lnTo>
                  <a:pt x="3152" y="733"/>
                </a:lnTo>
                <a:lnTo>
                  <a:pt x="2639" y="1026"/>
                </a:lnTo>
                <a:lnTo>
                  <a:pt x="2199" y="1368"/>
                </a:lnTo>
                <a:lnTo>
                  <a:pt x="1759" y="1759"/>
                </a:lnTo>
                <a:lnTo>
                  <a:pt x="1369" y="2198"/>
                </a:lnTo>
                <a:lnTo>
                  <a:pt x="1027" y="2638"/>
                </a:lnTo>
                <a:lnTo>
                  <a:pt x="734" y="3151"/>
                </a:lnTo>
                <a:lnTo>
                  <a:pt x="465" y="3664"/>
                </a:lnTo>
                <a:lnTo>
                  <a:pt x="270" y="4225"/>
                </a:lnTo>
                <a:lnTo>
                  <a:pt x="196" y="4518"/>
                </a:lnTo>
                <a:lnTo>
                  <a:pt x="123" y="4787"/>
                </a:lnTo>
                <a:lnTo>
                  <a:pt x="74" y="5105"/>
                </a:lnTo>
                <a:lnTo>
                  <a:pt x="25" y="5398"/>
                </a:lnTo>
                <a:lnTo>
                  <a:pt x="1" y="5691"/>
                </a:lnTo>
                <a:lnTo>
                  <a:pt x="1" y="6008"/>
                </a:lnTo>
                <a:lnTo>
                  <a:pt x="25" y="6448"/>
                </a:lnTo>
                <a:lnTo>
                  <a:pt x="74" y="6887"/>
                </a:lnTo>
                <a:lnTo>
                  <a:pt x="147" y="7352"/>
                </a:lnTo>
                <a:lnTo>
                  <a:pt x="270" y="7791"/>
                </a:lnTo>
                <a:lnTo>
                  <a:pt x="392" y="8231"/>
                </a:lnTo>
                <a:lnTo>
                  <a:pt x="563" y="8670"/>
                </a:lnTo>
                <a:lnTo>
                  <a:pt x="734" y="9110"/>
                </a:lnTo>
                <a:lnTo>
                  <a:pt x="929" y="9550"/>
                </a:lnTo>
                <a:lnTo>
                  <a:pt x="1149" y="9965"/>
                </a:lnTo>
                <a:lnTo>
                  <a:pt x="1393" y="10404"/>
                </a:lnTo>
                <a:lnTo>
                  <a:pt x="1906" y="11210"/>
                </a:lnTo>
                <a:lnTo>
                  <a:pt x="2443" y="11992"/>
                </a:lnTo>
                <a:lnTo>
                  <a:pt x="3005" y="12725"/>
                </a:lnTo>
                <a:lnTo>
                  <a:pt x="3567" y="13408"/>
                </a:lnTo>
                <a:lnTo>
                  <a:pt x="4104" y="14019"/>
                </a:lnTo>
                <a:lnTo>
                  <a:pt x="4617" y="14581"/>
                </a:lnTo>
                <a:lnTo>
                  <a:pt x="5081" y="15045"/>
                </a:lnTo>
                <a:lnTo>
                  <a:pt x="5740" y="15680"/>
                </a:lnTo>
                <a:lnTo>
                  <a:pt x="6009" y="15924"/>
                </a:lnTo>
                <a:lnTo>
                  <a:pt x="6278" y="15680"/>
                </a:lnTo>
                <a:lnTo>
                  <a:pt x="6937" y="15045"/>
                </a:lnTo>
                <a:lnTo>
                  <a:pt x="7401" y="14581"/>
                </a:lnTo>
                <a:lnTo>
                  <a:pt x="7914" y="14019"/>
                </a:lnTo>
                <a:lnTo>
                  <a:pt x="8451" y="13408"/>
                </a:lnTo>
                <a:lnTo>
                  <a:pt x="9013" y="12725"/>
                </a:lnTo>
                <a:lnTo>
                  <a:pt x="9575" y="11992"/>
                </a:lnTo>
                <a:lnTo>
                  <a:pt x="10112" y="11210"/>
                </a:lnTo>
                <a:lnTo>
                  <a:pt x="10625" y="10404"/>
                </a:lnTo>
                <a:lnTo>
                  <a:pt x="10869" y="9965"/>
                </a:lnTo>
                <a:lnTo>
                  <a:pt x="11089" y="9550"/>
                </a:lnTo>
                <a:lnTo>
                  <a:pt x="11284" y="9110"/>
                </a:lnTo>
                <a:lnTo>
                  <a:pt x="11455" y="8670"/>
                </a:lnTo>
                <a:lnTo>
                  <a:pt x="11626" y="8231"/>
                </a:lnTo>
                <a:lnTo>
                  <a:pt x="11748" y="7791"/>
                </a:lnTo>
                <a:lnTo>
                  <a:pt x="11871" y="7352"/>
                </a:lnTo>
                <a:lnTo>
                  <a:pt x="11944" y="6887"/>
                </a:lnTo>
                <a:lnTo>
                  <a:pt x="11993" y="6448"/>
                </a:lnTo>
                <a:lnTo>
                  <a:pt x="12017" y="6008"/>
                </a:lnTo>
                <a:lnTo>
                  <a:pt x="12017" y="5691"/>
                </a:lnTo>
                <a:lnTo>
                  <a:pt x="11993" y="5398"/>
                </a:lnTo>
                <a:lnTo>
                  <a:pt x="11944" y="5105"/>
                </a:lnTo>
                <a:lnTo>
                  <a:pt x="11895" y="4787"/>
                </a:lnTo>
                <a:lnTo>
                  <a:pt x="11822" y="4518"/>
                </a:lnTo>
                <a:lnTo>
                  <a:pt x="11748" y="4225"/>
                </a:lnTo>
                <a:lnTo>
                  <a:pt x="11553" y="3664"/>
                </a:lnTo>
                <a:lnTo>
                  <a:pt x="11284" y="3151"/>
                </a:lnTo>
                <a:lnTo>
                  <a:pt x="10991" y="2638"/>
                </a:lnTo>
                <a:lnTo>
                  <a:pt x="10649" y="2198"/>
                </a:lnTo>
                <a:lnTo>
                  <a:pt x="10259" y="1759"/>
                </a:lnTo>
                <a:lnTo>
                  <a:pt x="9819" y="1368"/>
                </a:lnTo>
                <a:lnTo>
                  <a:pt x="9379" y="1026"/>
                </a:lnTo>
                <a:lnTo>
                  <a:pt x="8866" y="733"/>
                </a:lnTo>
                <a:lnTo>
                  <a:pt x="8354" y="464"/>
                </a:lnTo>
                <a:lnTo>
                  <a:pt x="7792" y="269"/>
                </a:lnTo>
                <a:lnTo>
                  <a:pt x="7499" y="196"/>
                </a:lnTo>
                <a:lnTo>
                  <a:pt x="7230" y="122"/>
                </a:lnTo>
                <a:lnTo>
                  <a:pt x="6913" y="73"/>
                </a:lnTo>
                <a:lnTo>
                  <a:pt x="6620" y="25"/>
                </a:lnTo>
                <a:lnTo>
                  <a:pt x="6326" y="0"/>
                </a:lnTo>
                <a:close/>
              </a:path>
            </a:pathLst>
          </a:custGeom>
          <a:solidFill>
            <a:schemeClr val="accent1">
              <a:lumMod val="40000"/>
              <a:lumOff val="60000"/>
            </a:schemeClr>
          </a:solidFill>
          <a:ln>
            <a:noFill/>
          </a:ln>
        </p:spPr>
        <p:style>
          <a:lnRef idx="0">
            <a:scrgbClr r="0" g="0" b="0"/>
          </a:lnRef>
          <a:fillRef idx="0">
            <a:scrgbClr r="0" g="0" b="0"/>
          </a:fillRef>
          <a:effectRef idx="0">
            <a:scrgbClr r="0" g="0" b="0"/>
          </a:effectRef>
          <a:fontRef idx="minor"/>
        </p:style>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extShape 1"/>
          <p:cNvSpPr txBox="1"/>
          <p:nvPr/>
        </p:nvSpPr>
        <p:spPr>
          <a:xfrm>
            <a:off x="2346480" y="4452480"/>
            <a:ext cx="349920" cy="4069080"/>
          </a:xfrm>
          <a:prstGeom prst="rect">
            <a:avLst/>
          </a:prstGeom>
          <a:noFill/>
          <a:ln>
            <a:noFill/>
          </a:ln>
        </p:spPr>
        <p:txBody>
          <a:bodyPr lIns="45720" rIns="45720" anchor="ctr">
            <a:noAutofit/>
          </a:bodyPr>
          <a:lstStyle/>
          <a:p>
            <a:pPr>
              <a:lnSpc>
                <a:spcPct val="100000"/>
              </a:lnSpc>
              <a:tabLst>
                <a:tab pos="0" algn="l"/>
              </a:tabLst>
            </a:pPr>
            <a:fld id="{506F4FDF-86CD-4B9C-A4A9-0B9E07297E58}" type="slidenum">
              <a:rPr lang="en-US" sz="1600" b="0" strike="noStrike" spc="-1">
                <a:solidFill>
                  <a:srgbClr val="828282"/>
                </a:solidFill>
                <a:latin typeface="Open Sans"/>
                <a:ea typeface="Open Sans"/>
              </a:rPr>
              <a:t>2</a:t>
            </a:fld>
            <a:endParaRPr lang="en-US" sz="1600" b="0" strike="noStrike" spc="-1">
              <a:latin typeface="Times New Roman"/>
            </a:endParaRPr>
          </a:p>
        </p:txBody>
      </p:sp>
      <p:grpSp>
        <p:nvGrpSpPr>
          <p:cNvPr id="173" name="Group 2"/>
          <p:cNvGrpSpPr/>
          <p:nvPr/>
        </p:nvGrpSpPr>
        <p:grpSpPr>
          <a:xfrm>
            <a:off x="2363760" y="1327320"/>
            <a:ext cx="332640" cy="344160"/>
            <a:chOff x="2363760" y="1327320"/>
            <a:chExt cx="332640" cy="344160"/>
          </a:xfrm>
        </p:grpSpPr>
        <p:sp>
          <p:nvSpPr>
            <p:cNvPr id="174" name="CustomShape 3"/>
            <p:cNvSpPr/>
            <p:nvPr/>
          </p:nvSpPr>
          <p:spPr>
            <a:xfrm>
              <a:off x="2381040" y="1327320"/>
              <a:ext cx="298440" cy="207000"/>
            </a:xfrm>
            <a:custGeom>
              <a:avLst/>
              <a:gdLst/>
              <a:ahLst/>
              <a:cxnLst/>
              <a:rect l="l" t="t"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solidFill>
              <a:srgbClr val="8C0000"/>
            </a:solidFill>
            <a:ln>
              <a:noFill/>
            </a:ln>
          </p:spPr>
          <p:style>
            <a:lnRef idx="0">
              <a:scrgbClr r="0" g="0" b="0"/>
            </a:lnRef>
            <a:fillRef idx="0">
              <a:scrgbClr r="0" g="0" b="0"/>
            </a:fillRef>
            <a:effectRef idx="0">
              <a:scrgbClr r="0" g="0" b="0"/>
            </a:effectRef>
            <a:fontRef idx="minor"/>
          </p:style>
        </p:sp>
        <p:sp>
          <p:nvSpPr>
            <p:cNvPr id="175" name="CustomShape 4"/>
            <p:cNvSpPr/>
            <p:nvPr/>
          </p:nvSpPr>
          <p:spPr>
            <a:xfrm>
              <a:off x="2363760" y="1546200"/>
              <a:ext cx="332640" cy="125280"/>
            </a:xfrm>
            <a:custGeom>
              <a:avLst/>
              <a:gdLst/>
              <a:ahLst/>
              <a:cxnLst/>
              <a:rect l="l" t="t"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solidFill>
              <a:srgbClr val="8C0000"/>
            </a:solidFill>
            <a:ln>
              <a:noFill/>
            </a:ln>
          </p:spPr>
          <p:style>
            <a:lnRef idx="0">
              <a:scrgbClr r="0" g="0" b="0"/>
            </a:lnRef>
            <a:fillRef idx="0">
              <a:scrgbClr r="0" g="0" b="0"/>
            </a:fillRef>
            <a:effectRef idx="0">
              <a:scrgbClr r="0" g="0" b="0"/>
            </a:effectRef>
            <a:fontRef idx="minor"/>
          </p:style>
        </p:sp>
      </p:grpSp>
      <p:sp>
        <p:nvSpPr>
          <p:cNvPr id="176" name="TextShape 5"/>
          <p:cNvSpPr txBox="1"/>
          <p:nvPr/>
        </p:nvSpPr>
        <p:spPr>
          <a:xfrm>
            <a:off x="2044800" y="2294640"/>
            <a:ext cx="10247400" cy="4096440"/>
          </a:xfrm>
          <a:prstGeom prst="rect">
            <a:avLst/>
          </a:prstGeom>
          <a:noFill/>
          <a:ln>
            <a:noFill/>
          </a:ln>
        </p:spPr>
        <p:txBody>
          <a:bodyPr lIns="45720" rIns="45720">
            <a:normAutofit/>
          </a:bodyPr>
          <a:lstStyle/>
          <a:p>
            <a:pPr marL="387360" indent="-285480">
              <a:lnSpc>
                <a:spcPct val="150000"/>
              </a:lnSpc>
              <a:buClr>
                <a:srgbClr val="5D5D5D"/>
              </a:buClr>
              <a:buFont typeface="Arial"/>
              <a:buChar char="•"/>
            </a:pPr>
            <a:r>
              <a:rPr lang="en-US" sz="1600" b="0" strike="noStrike" spc="-1">
                <a:solidFill>
                  <a:srgbClr val="5D5D5D"/>
                </a:solidFill>
                <a:latin typeface="Poppins SemiBold"/>
                <a:ea typeface="Poppins SemiBold"/>
              </a:rPr>
              <a:t>SLAM </a:t>
            </a:r>
            <a:r>
              <a:rPr lang="en-US" sz="1600" b="0" strike="noStrike" spc="-1">
                <a:solidFill>
                  <a:srgbClr val="5D5D5D"/>
                </a:solidFill>
                <a:latin typeface="Poppins Light"/>
                <a:ea typeface="Poppins Light"/>
              </a:rPr>
              <a:t>is the computational problem of constructing or updating a map of an unknown environment while simultaneously keeping track of an agent's location within it.</a:t>
            </a:r>
            <a:br/>
            <a:r>
              <a:rPr lang="en-US" sz="900" b="0" strike="noStrike" spc="-1">
                <a:solidFill>
                  <a:srgbClr val="5D5D5D"/>
                </a:solidFill>
                <a:latin typeface="Poppins Light"/>
              </a:rPr>
              <a:t> </a:t>
            </a:r>
            <a:endParaRPr lang="en-US" sz="900" b="0" strike="noStrike" spc="-1">
              <a:solidFill>
                <a:srgbClr val="000000"/>
              </a:solidFill>
              <a:latin typeface="Arial"/>
            </a:endParaRPr>
          </a:p>
        </p:txBody>
      </p:sp>
      <p:sp>
        <p:nvSpPr>
          <p:cNvPr id="177" name="TextShape 6"/>
          <p:cNvSpPr txBox="1"/>
          <p:nvPr/>
        </p:nvSpPr>
        <p:spPr>
          <a:xfrm>
            <a:off x="2965680" y="117648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Introduction to SLAM</a:t>
            </a:r>
            <a:endParaRPr lang="en-US" sz="3000" b="0" strike="noStrike" spc="-1">
              <a:solidFill>
                <a:srgbClr val="000000"/>
              </a:solidFill>
              <a:latin typeface="Arial"/>
            </a:endParaRPr>
          </a:p>
        </p:txBody>
      </p:sp>
      <p:pic>
        <p:nvPicPr>
          <p:cNvPr id="178" name="Picture 2" descr="ORB-SLAM Project Webpage"/>
          <p:cNvPicPr/>
          <p:nvPr/>
        </p:nvPicPr>
        <p:blipFill>
          <a:blip r:embed="rId3"/>
          <a:srcRect t="37097" r="10075" b="9554"/>
          <a:stretch/>
        </p:blipFill>
        <p:spPr>
          <a:xfrm>
            <a:off x="2530080" y="3428640"/>
            <a:ext cx="8313120" cy="2773800"/>
          </a:xfrm>
          <a:prstGeom prst="rect">
            <a:avLst/>
          </a:prstGeom>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extShape 1"/>
          <p:cNvSpPr txBox="1"/>
          <p:nvPr/>
        </p:nvSpPr>
        <p:spPr>
          <a:xfrm>
            <a:off x="2346480" y="4452480"/>
            <a:ext cx="349920" cy="4069080"/>
          </a:xfrm>
          <a:prstGeom prst="rect">
            <a:avLst/>
          </a:prstGeom>
          <a:noFill/>
          <a:ln>
            <a:noFill/>
          </a:ln>
        </p:spPr>
        <p:txBody>
          <a:bodyPr lIns="45720" rIns="45720" anchor="ctr">
            <a:noAutofit/>
          </a:bodyPr>
          <a:lstStyle/>
          <a:p>
            <a:pPr>
              <a:lnSpc>
                <a:spcPct val="100000"/>
              </a:lnSpc>
              <a:tabLst>
                <a:tab pos="0" algn="l"/>
              </a:tabLst>
            </a:pPr>
            <a:fld id="{C3C57A41-F3F3-463D-B4A9-FF7E8D12C660}" type="slidenum">
              <a:rPr lang="en-US" sz="1600" b="0" strike="noStrike" spc="-1">
                <a:solidFill>
                  <a:srgbClr val="828282"/>
                </a:solidFill>
                <a:latin typeface="Open Sans"/>
                <a:ea typeface="Open Sans"/>
              </a:rPr>
              <a:t>3</a:t>
            </a:fld>
            <a:endParaRPr lang="en-US" sz="1600" b="0" strike="noStrike" spc="-1">
              <a:latin typeface="Times New Roman"/>
            </a:endParaRPr>
          </a:p>
        </p:txBody>
      </p:sp>
      <p:grpSp>
        <p:nvGrpSpPr>
          <p:cNvPr id="180" name="Group 2"/>
          <p:cNvGrpSpPr/>
          <p:nvPr/>
        </p:nvGrpSpPr>
        <p:grpSpPr>
          <a:xfrm>
            <a:off x="2363760" y="1327320"/>
            <a:ext cx="332640" cy="344160"/>
            <a:chOff x="2363760" y="1327320"/>
            <a:chExt cx="332640" cy="344160"/>
          </a:xfrm>
        </p:grpSpPr>
        <p:sp>
          <p:nvSpPr>
            <p:cNvPr id="181" name="CustomShape 3"/>
            <p:cNvSpPr/>
            <p:nvPr/>
          </p:nvSpPr>
          <p:spPr>
            <a:xfrm>
              <a:off x="2381040" y="1327320"/>
              <a:ext cx="298440" cy="207000"/>
            </a:xfrm>
            <a:custGeom>
              <a:avLst/>
              <a:gdLst/>
              <a:ahLst/>
              <a:cxnLst/>
              <a:rect l="l" t="t"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solidFill>
              <a:srgbClr val="8C0000"/>
            </a:solidFill>
            <a:ln>
              <a:noFill/>
            </a:ln>
          </p:spPr>
          <p:style>
            <a:lnRef idx="0">
              <a:scrgbClr r="0" g="0" b="0"/>
            </a:lnRef>
            <a:fillRef idx="0">
              <a:scrgbClr r="0" g="0" b="0"/>
            </a:fillRef>
            <a:effectRef idx="0">
              <a:scrgbClr r="0" g="0" b="0"/>
            </a:effectRef>
            <a:fontRef idx="minor"/>
          </p:style>
        </p:sp>
        <p:sp>
          <p:nvSpPr>
            <p:cNvPr id="182" name="CustomShape 4"/>
            <p:cNvSpPr/>
            <p:nvPr/>
          </p:nvSpPr>
          <p:spPr>
            <a:xfrm>
              <a:off x="2363760" y="1546200"/>
              <a:ext cx="332640" cy="125280"/>
            </a:xfrm>
            <a:custGeom>
              <a:avLst/>
              <a:gdLst/>
              <a:ahLst/>
              <a:cxnLst/>
              <a:rect l="l" t="t"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solidFill>
              <a:srgbClr val="8C0000"/>
            </a:solidFill>
            <a:ln>
              <a:noFill/>
            </a:ln>
          </p:spPr>
          <p:style>
            <a:lnRef idx="0">
              <a:scrgbClr r="0" g="0" b="0"/>
            </a:lnRef>
            <a:fillRef idx="0">
              <a:scrgbClr r="0" g="0" b="0"/>
            </a:fillRef>
            <a:effectRef idx="0">
              <a:scrgbClr r="0" g="0" b="0"/>
            </a:effectRef>
            <a:fontRef idx="minor"/>
          </p:style>
        </p:sp>
      </p:grpSp>
      <p:sp>
        <p:nvSpPr>
          <p:cNvPr id="183" name="TextShape 5"/>
          <p:cNvSpPr txBox="1"/>
          <p:nvPr/>
        </p:nvSpPr>
        <p:spPr>
          <a:xfrm>
            <a:off x="2101320" y="2106000"/>
            <a:ext cx="10247400" cy="4096440"/>
          </a:xfrm>
          <a:prstGeom prst="rect">
            <a:avLst/>
          </a:prstGeom>
          <a:noFill/>
          <a:ln>
            <a:noFill/>
          </a:ln>
        </p:spPr>
        <p:txBody>
          <a:bodyPr lIns="45720" rIns="45720">
            <a:normAutofit/>
          </a:bodyPr>
          <a:lstStyle/>
          <a:p>
            <a:pPr marL="101520">
              <a:lnSpc>
                <a:spcPct val="150000"/>
              </a:lnSpc>
              <a:tabLst>
                <a:tab pos="0" algn="l"/>
              </a:tabLst>
            </a:pPr>
            <a:r>
              <a:rPr lang="en-US" sz="1600" b="0" strike="noStrike" spc="-1">
                <a:solidFill>
                  <a:srgbClr val="5D5D5D"/>
                </a:solidFill>
                <a:latin typeface="Poppins SemiBold"/>
                <a:ea typeface="Poppins SemiBold"/>
              </a:rPr>
              <a:t>Goal</a:t>
            </a:r>
            <a:r>
              <a:rPr lang="en-US" sz="1600" b="1" strike="noStrike" spc="-1">
                <a:solidFill>
                  <a:srgbClr val="5D5D5D"/>
                </a:solidFill>
                <a:latin typeface="Poppins"/>
                <a:ea typeface="Poppins"/>
              </a:rPr>
              <a:t>:</a:t>
            </a:r>
            <a:endParaRPr lang="en-US" sz="1600" b="0" strike="noStrike" spc="-1">
              <a:solidFill>
                <a:srgbClr val="000000"/>
              </a:solidFill>
              <a:latin typeface="Arial"/>
            </a:endParaRPr>
          </a:p>
          <a:p>
            <a:pPr marL="387360" indent="-285480">
              <a:lnSpc>
                <a:spcPct val="150000"/>
              </a:lnSpc>
              <a:buClr>
                <a:srgbClr val="5D5D5D"/>
              </a:buClr>
              <a:buFont typeface="Poppins Light"/>
              <a:buChar char="•"/>
              <a:tabLst>
                <a:tab pos="0" algn="l"/>
              </a:tabLst>
            </a:pPr>
            <a:r>
              <a:rPr lang="en-US" sz="1600" b="0" strike="noStrike" spc="-1">
                <a:solidFill>
                  <a:srgbClr val="5D5D5D"/>
                </a:solidFill>
                <a:latin typeface="Poppins Light"/>
                <a:ea typeface="Poppins Light"/>
              </a:rPr>
              <a:t>Build and deploy a small-scale monocular SLAM system for static environments</a:t>
            </a:r>
            <a:endParaRPr lang="en-US" sz="1600" b="0" strike="noStrike" spc="-1">
              <a:solidFill>
                <a:srgbClr val="000000"/>
              </a:solidFill>
              <a:latin typeface="Arial"/>
            </a:endParaRPr>
          </a:p>
          <a:p>
            <a:pPr>
              <a:lnSpc>
                <a:spcPct val="150000"/>
              </a:lnSpc>
              <a:tabLst>
                <a:tab pos="0" algn="l"/>
              </a:tabLst>
            </a:pPr>
            <a:endParaRPr lang="en-US" sz="1600" b="0" strike="noStrike" spc="-1">
              <a:solidFill>
                <a:srgbClr val="000000"/>
              </a:solidFill>
              <a:latin typeface="Arial"/>
            </a:endParaRPr>
          </a:p>
          <a:p>
            <a:pPr marL="101520">
              <a:lnSpc>
                <a:spcPct val="150000"/>
              </a:lnSpc>
              <a:tabLst>
                <a:tab pos="0" algn="l"/>
              </a:tabLst>
            </a:pPr>
            <a:r>
              <a:rPr lang="en-US" sz="1600" b="0" strike="noStrike" spc="-1">
                <a:solidFill>
                  <a:srgbClr val="5D5D5D"/>
                </a:solidFill>
                <a:latin typeface="Poppins Medium"/>
                <a:ea typeface="Poppins Light"/>
              </a:rPr>
              <a:t>Dataset considered:</a:t>
            </a:r>
            <a:endParaRPr lang="en-US" sz="1600" b="0" strike="noStrike" spc="-1">
              <a:solidFill>
                <a:srgbClr val="000000"/>
              </a:solidFill>
              <a:latin typeface="Arial"/>
            </a:endParaRPr>
          </a:p>
          <a:p>
            <a:pPr marL="387360" indent="-285480">
              <a:lnSpc>
                <a:spcPct val="150000"/>
              </a:lnSpc>
              <a:buClr>
                <a:srgbClr val="5D5D5D"/>
              </a:buClr>
              <a:buFont typeface="Arial"/>
              <a:buChar char="•"/>
              <a:tabLst>
                <a:tab pos="0" algn="l"/>
              </a:tabLst>
            </a:pPr>
            <a:r>
              <a:rPr lang="en-IN" sz="1600" b="0" strike="noStrike" spc="-1">
                <a:solidFill>
                  <a:srgbClr val="5D5D5D"/>
                </a:solidFill>
                <a:latin typeface="Poppins Light"/>
                <a:ea typeface="Poppins Light"/>
              </a:rPr>
              <a:t>T.U. Munich - RGBD dataset</a:t>
            </a:r>
            <a:endParaRPr lang="en-US" sz="1600" b="0" strike="noStrike" spc="-1">
              <a:solidFill>
                <a:srgbClr val="000000"/>
              </a:solidFill>
              <a:latin typeface="Arial"/>
            </a:endParaRPr>
          </a:p>
          <a:p>
            <a:pPr>
              <a:lnSpc>
                <a:spcPct val="150000"/>
              </a:lnSpc>
              <a:tabLst>
                <a:tab pos="0" algn="l"/>
              </a:tabLst>
            </a:pPr>
            <a:endParaRPr lang="en-US" sz="1600" b="0" strike="noStrike" spc="-1">
              <a:solidFill>
                <a:srgbClr val="000000"/>
              </a:solidFill>
              <a:latin typeface="Arial"/>
            </a:endParaRPr>
          </a:p>
          <a:p>
            <a:pPr marL="101520">
              <a:lnSpc>
                <a:spcPct val="150000"/>
              </a:lnSpc>
              <a:tabLst>
                <a:tab pos="0" algn="l"/>
              </a:tabLst>
            </a:pPr>
            <a:r>
              <a:rPr lang="en-US" sz="1600" b="0" strike="noStrike" spc="-1">
                <a:solidFill>
                  <a:srgbClr val="5D5D5D"/>
                </a:solidFill>
                <a:latin typeface="Poppins Medium"/>
                <a:ea typeface="Poppins Light"/>
              </a:rPr>
              <a:t>Primary functionality:</a:t>
            </a:r>
            <a:endParaRPr lang="en-US" sz="1600" b="0" strike="noStrike" spc="-1">
              <a:solidFill>
                <a:srgbClr val="000000"/>
              </a:solidFill>
              <a:latin typeface="Arial"/>
            </a:endParaRPr>
          </a:p>
          <a:p>
            <a:pPr marL="387360" indent="-285480">
              <a:lnSpc>
                <a:spcPct val="150000"/>
              </a:lnSpc>
              <a:buClr>
                <a:srgbClr val="5D5D5D"/>
              </a:buClr>
              <a:buFont typeface="Poppins Light"/>
              <a:buChar char="•"/>
              <a:tabLst>
                <a:tab pos="0" algn="l"/>
              </a:tabLst>
            </a:pPr>
            <a:r>
              <a:rPr lang="en-US" sz="1600" b="0" strike="noStrike" spc="-1">
                <a:solidFill>
                  <a:srgbClr val="5D5D5D"/>
                </a:solidFill>
                <a:latin typeface="Poppins Light"/>
                <a:ea typeface="Poppins Light"/>
              </a:rPr>
              <a:t> Feature detection &amp; tracking, </a:t>
            </a:r>
            <a:endParaRPr lang="en-US" sz="1600" b="0" strike="noStrike" spc="-1">
              <a:solidFill>
                <a:srgbClr val="000000"/>
              </a:solidFill>
              <a:latin typeface="Arial"/>
            </a:endParaRPr>
          </a:p>
          <a:p>
            <a:pPr marL="387360" indent="-285480">
              <a:lnSpc>
                <a:spcPct val="150000"/>
              </a:lnSpc>
              <a:buClr>
                <a:srgbClr val="5D5D5D"/>
              </a:buClr>
              <a:buFont typeface="Poppins Light"/>
              <a:buChar char="•"/>
              <a:tabLst>
                <a:tab pos="0" algn="l"/>
              </a:tabLst>
            </a:pPr>
            <a:r>
              <a:rPr lang="en-US" sz="1600" b="0" strike="noStrike" spc="-1">
                <a:solidFill>
                  <a:srgbClr val="5D5D5D"/>
                </a:solidFill>
                <a:latin typeface="Poppins Light"/>
                <a:ea typeface="Poppins Light"/>
              </a:rPr>
              <a:t> Camera poses estimation &amp; mapping</a:t>
            </a:r>
            <a:endParaRPr lang="en-US" sz="1600" b="0" strike="noStrike" spc="-1">
              <a:solidFill>
                <a:srgbClr val="000000"/>
              </a:solidFill>
              <a:latin typeface="Arial"/>
            </a:endParaRPr>
          </a:p>
          <a:p>
            <a:pPr marL="101520">
              <a:lnSpc>
                <a:spcPct val="150000"/>
              </a:lnSpc>
              <a:tabLst>
                <a:tab pos="0" algn="l"/>
              </a:tabLst>
            </a:pPr>
            <a:endParaRPr lang="en-US" sz="1600" b="0" strike="noStrike" spc="-1">
              <a:solidFill>
                <a:srgbClr val="000000"/>
              </a:solidFill>
              <a:latin typeface="Arial"/>
            </a:endParaRPr>
          </a:p>
          <a:p>
            <a:pPr marL="101520">
              <a:lnSpc>
                <a:spcPct val="150000"/>
              </a:lnSpc>
              <a:tabLst>
                <a:tab pos="0" algn="l"/>
              </a:tabLst>
            </a:pPr>
            <a:endParaRPr lang="en-US" sz="1600" b="0" strike="noStrike" spc="-1">
              <a:solidFill>
                <a:srgbClr val="000000"/>
              </a:solidFill>
              <a:latin typeface="Arial"/>
            </a:endParaRPr>
          </a:p>
        </p:txBody>
      </p:sp>
      <p:sp>
        <p:nvSpPr>
          <p:cNvPr id="184" name="TextShape 6"/>
          <p:cNvSpPr txBox="1"/>
          <p:nvPr/>
        </p:nvSpPr>
        <p:spPr>
          <a:xfrm>
            <a:off x="2965680" y="117648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Project Overview</a:t>
            </a:r>
            <a:endParaRPr lang="en-US" sz="3000" b="0" strike="noStrike" spc="-1">
              <a:solidFill>
                <a:srgbClr val="000000"/>
              </a:solidFill>
              <a:latin typeface="Arial"/>
            </a:endParaRPr>
          </a:p>
        </p:txBody>
      </p:sp>
      <p:pic>
        <p:nvPicPr>
          <p:cNvPr id="185" name="Picture 2" descr="Excerpts on the TUM Dataset, keypoints are colored by the inverse depth |  Download Scientific Diagram"/>
          <p:cNvPicPr/>
          <p:nvPr/>
        </p:nvPicPr>
        <p:blipFill>
          <a:blip r:embed="rId3"/>
          <a:srcRect l="51223" r="569" b="13025"/>
          <a:stretch/>
        </p:blipFill>
        <p:spPr>
          <a:xfrm>
            <a:off x="7947360" y="3195720"/>
            <a:ext cx="3534120" cy="2708280"/>
          </a:xfrm>
          <a:prstGeom prst="rect">
            <a:avLst/>
          </a:prstGeom>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TextShape 1"/>
          <p:cNvSpPr txBox="1"/>
          <p:nvPr/>
        </p:nvSpPr>
        <p:spPr>
          <a:xfrm>
            <a:off x="3154320" y="3044880"/>
            <a:ext cx="58831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Approach</a:t>
            </a:r>
            <a:endParaRPr lang="en-US" sz="44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TextShape 1"/>
          <p:cNvSpPr txBox="1"/>
          <p:nvPr/>
        </p:nvSpPr>
        <p:spPr>
          <a:xfrm>
            <a:off x="2346480" y="4452480"/>
            <a:ext cx="349920" cy="4069080"/>
          </a:xfrm>
          <a:prstGeom prst="rect">
            <a:avLst/>
          </a:prstGeom>
          <a:noFill/>
          <a:ln>
            <a:noFill/>
          </a:ln>
        </p:spPr>
        <p:txBody>
          <a:bodyPr lIns="45720" rIns="45720" anchor="ctr">
            <a:noAutofit/>
          </a:bodyPr>
          <a:lstStyle/>
          <a:p>
            <a:pPr>
              <a:lnSpc>
                <a:spcPct val="100000"/>
              </a:lnSpc>
              <a:tabLst>
                <a:tab pos="0" algn="l"/>
              </a:tabLst>
            </a:pPr>
            <a:fld id="{CD491783-4792-4E7E-A32A-FB91BEDAAB2A}" type="slidenum">
              <a:rPr lang="en-US" sz="1600" b="0" strike="noStrike" spc="-1">
                <a:solidFill>
                  <a:srgbClr val="828282"/>
                </a:solidFill>
                <a:latin typeface="Open Sans"/>
                <a:ea typeface="Open Sans"/>
              </a:rPr>
              <a:t>5</a:t>
            </a:fld>
            <a:endParaRPr lang="en-US" sz="1600" b="0" strike="noStrike" spc="-1">
              <a:latin typeface="Times New Roman"/>
            </a:endParaRPr>
          </a:p>
        </p:txBody>
      </p:sp>
      <p:grpSp>
        <p:nvGrpSpPr>
          <p:cNvPr id="188" name="Group 2"/>
          <p:cNvGrpSpPr/>
          <p:nvPr/>
        </p:nvGrpSpPr>
        <p:grpSpPr>
          <a:xfrm>
            <a:off x="2288520" y="1291680"/>
            <a:ext cx="407880" cy="344520"/>
            <a:chOff x="2288520" y="1291680"/>
            <a:chExt cx="407880" cy="344520"/>
          </a:xfrm>
        </p:grpSpPr>
        <p:sp>
          <p:nvSpPr>
            <p:cNvPr id="189" name="CustomShape 3"/>
            <p:cNvSpPr/>
            <p:nvPr/>
          </p:nvSpPr>
          <p:spPr>
            <a:xfrm>
              <a:off x="2427840" y="1292040"/>
              <a:ext cx="128880" cy="344160"/>
            </a:xfrm>
            <a:custGeom>
              <a:avLst/>
              <a:gdLst/>
              <a:ahLst/>
              <a:cxnLst/>
              <a:rect l="l" t="t" r="r" b="b"/>
              <a:pathLst>
                <a:path w="6180" h="16487">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rgbClr val="66C4B8"/>
            </a:solidFill>
            <a:ln>
              <a:noFill/>
            </a:ln>
          </p:spPr>
          <p:style>
            <a:lnRef idx="0">
              <a:scrgbClr r="0" g="0" b="0"/>
            </a:lnRef>
            <a:fillRef idx="0">
              <a:scrgbClr r="0" g="0" b="0"/>
            </a:fillRef>
            <a:effectRef idx="0">
              <a:scrgbClr r="0" g="0" b="0"/>
            </a:effectRef>
            <a:fontRef idx="minor"/>
          </p:style>
        </p:sp>
        <p:sp>
          <p:nvSpPr>
            <p:cNvPr id="190" name="CustomShape 4"/>
            <p:cNvSpPr/>
            <p:nvPr/>
          </p:nvSpPr>
          <p:spPr>
            <a:xfrm>
              <a:off x="2288520" y="1291680"/>
              <a:ext cx="128160" cy="340200"/>
            </a:xfrm>
            <a:custGeom>
              <a:avLst/>
              <a:gdLst/>
              <a:ahLst/>
              <a:cxnLst/>
              <a:rect l="l" t="t" r="r" b="b"/>
              <a:pathLst>
                <a:path w="6156" h="16291">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rgbClr val="66C4B8"/>
            </a:solidFill>
            <a:ln>
              <a:noFill/>
            </a:ln>
          </p:spPr>
          <p:style>
            <a:lnRef idx="0">
              <a:scrgbClr r="0" g="0" b="0"/>
            </a:lnRef>
            <a:fillRef idx="0">
              <a:scrgbClr r="0" g="0" b="0"/>
            </a:fillRef>
            <a:effectRef idx="0">
              <a:scrgbClr r="0" g="0" b="0"/>
            </a:effectRef>
            <a:fontRef idx="minor"/>
          </p:style>
        </p:sp>
        <p:sp>
          <p:nvSpPr>
            <p:cNvPr id="191" name="CustomShape 5"/>
            <p:cNvSpPr/>
            <p:nvPr/>
          </p:nvSpPr>
          <p:spPr>
            <a:xfrm>
              <a:off x="2568240" y="1296360"/>
              <a:ext cx="128160" cy="339480"/>
            </a:xfrm>
            <a:custGeom>
              <a:avLst/>
              <a:gdLst/>
              <a:ahLst/>
              <a:cxnLst/>
              <a:rect l="l" t="t" r="r" b="b"/>
              <a:pathLst>
                <a:path w="6156" h="16267">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rgbClr val="66C4B8"/>
            </a:solidFill>
            <a:ln>
              <a:noFill/>
            </a:ln>
          </p:spPr>
          <p:style>
            <a:lnRef idx="0">
              <a:scrgbClr r="0" g="0" b="0"/>
            </a:lnRef>
            <a:fillRef idx="0">
              <a:scrgbClr r="0" g="0" b="0"/>
            </a:fillRef>
            <a:effectRef idx="0">
              <a:scrgbClr r="0" g="0" b="0"/>
            </a:effectRef>
            <a:fontRef idx="minor"/>
          </p:style>
        </p:sp>
      </p:grpSp>
      <p:sp>
        <p:nvSpPr>
          <p:cNvPr id="192" name="TextShape 6"/>
          <p:cNvSpPr txBox="1"/>
          <p:nvPr/>
        </p:nvSpPr>
        <p:spPr>
          <a:xfrm>
            <a:off x="3154320" y="11412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Methodology</a:t>
            </a:r>
            <a:endParaRPr lang="en-US" sz="3000" b="0" strike="noStrike" spc="-1">
              <a:solidFill>
                <a:srgbClr val="000000"/>
              </a:solidFill>
              <a:latin typeface="Arial"/>
            </a:endParaRPr>
          </a:p>
        </p:txBody>
      </p:sp>
      <p:sp>
        <p:nvSpPr>
          <p:cNvPr id="193" name="CustomShape 7"/>
          <p:cNvSpPr/>
          <p:nvPr/>
        </p:nvSpPr>
        <p:spPr>
          <a:xfrm>
            <a:off x="2696760" y="2334240"/>
            <a:ext cx="6129000" cy="4438440"/>
          </a:xfrm>
          <a:prstGeom prst="rect">
            <a:avLst/>
          </a:prstGeom>
          <a:noFill/>
          <a:ln>
            <a:noFill/>
          </a:ln>
        </p:spPr>
        <p:style>
          <a:lnRef idx="0">
            <a:scrgbClr r="0" g="0" b="0"/>
          </a:lnRef>
          <a:fillRef idx="0">
            <a:scrgbClr r="0" g="0" b="0"/>
          </a:fillRef>
          <a:effectRef idx="0">
            <a:scrgbClr r="0" g="0" b="0"/>
          </a:effectRef>
          <a:fontRef idx="minor"/>
        </p:style>
        <p:txBody>
          <a:bodyPr lIns="45720" rIns="45720">
            <a:normAutofit/>
          </a:bodyPr>
          <a:lstStyle/>
          <a:p>
            <a:pPr marL="457200" indent="-355320">
              <a:lnSpc>
                <a:spcPct val="200000"/>
              </a:lnSpc>
              <a:buClr>
                <a:srgbClr val="000000"/>
              </a:buClr>
              <a:buSzPct val="102000"/>
              <a:buFont typeface="Poppins Medium"/>
              <a:buChar char="•"/>
            </a:pPr>
            <a:r>
              <a:rPr lang="en-US" sz="1600" b="1" strike="noStrike" spc="-1">
                <a:solidFill>
                  <a:srgbClr val="66A3FF"/>
                </a:solidFill>
                <a:latin typeface="Century Gothic"/>
                <a:ea typeface="Poppins Medium"/>
              </a:rPr>
              <a:t>Dataset</a:t>
            </a:r>
            <a:r>
              <a:rPr lang="en-US" sz="1600" b="0" strike="noStrike" spc="-1">
                <a:solidFill>
                  <a:srgbClr val="000000"/>
                </a:solidFill>
                <a:latin typeface="Century Gothic"/>
                <a:ea typeface="Poppins Medium"/>
              </a:rPr>
              <a:t>:  Take in image frames</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00B050"/>
                </a:solidFill>
                <a:latin typeface="Century Gothic"/>
                <a:ea typeface="Poppins Medium"/>
              </a:rPr>
              <a:t>Frontend detector</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Detects keypoints</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045608"/>
                </a:solidFill>
                <a:latin typeface="Century Gothic"/>
                <a:ea typeface="Poppins Medium"/>
              </a:rPr>
              <a:t>Frontend tracker</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Track keypoints across frames</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AA6600"/>
                </a:solidFill>
                <a:latin typeface="Century Gothic"/>
                <a:ea typeface="Poppins Medium"/>
              </a:rPr>
              <a:t>Viewer</a:t>
            </a:r>
            <a:r>
              <a:rPr lang="en-US" sz="1600" b="1" strike="noStrike" spc="-1">
                <a:solidFill>
                  <a:srgbClr val="303030"/>
                </a:solidFill>
                <a:latin typeface="Century Gothic"/>
                <a:ea typeface="Poppins Medium"/>
              </a:rPr>
              <a:t>:</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Visualize tracked data</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676767"/>
                </a:solidFill>
                <a:latin typeface="Century Gothic"/>
                <a:ea typeface="Poppins Medium"/>
              </a:rPr>
              <a:t>Multithreading</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Controller operations</a:t>
            </a:r>
            <a:endParaRPr lang="en-US" sz="1600" b="0" strike="noStrike" spc="-1">
              <a:latin typeface="Arial"/>
            </a:endParaRPr>
          </a:p>
          <a:p>
            <a:pPr marL="457200" indent="-355320">
              <a:lnSpc>
                <a:spcPct val="200000"/>
              </a:lnSpc>
              <a:spcBef>
                <a:spcPts val="1001"/>
              </a:spcBef>
              <a:spcAft>
                <a:spcPts val="1001"/>
              </a:spcAft>
              <a:buClr>
                <a:srgbClr val="000000"/>
              </a:buClr>
              <a:buSzPct val="102000"/>
              <a:buFont typeface="Poppins Medium"/>
              <a:buChar char="•"/>
            </a:pPr>
            <a:r>
              <a:rPr lang="en-US" sz="1600" b="1" strike="noStrike" spc="-1">
                <a:solidFill>
                  <a:srgbClr val="7030A0"/>
                </a:solidFill>
                <a:latin typeface="Century Gothic"/>
                <a:ea typeface="Poppins Medium"/>
              </a:rPr>
              <a:t>Backend</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Smoothing and mapping</a:t>
            </a:r>
            <a:endParaRPr lang="en-US" sz="16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extShape 1"/>
          <p:cNvSpPr txBox="1"/>
          <p:nvPr/>
        </p:nvSpPr>
        <p:spPr>
          <a:xfrm>
            <a:off x="3154320" y="195120"/>
            <a:ext cx="5883120" cy="645840"/>
          </a:xfrm>
          <a:prstGeom prst="rect">
            <a:avLst/>
          </a:prstGeom>
          <a:noFill/>
          <a:ln>
            <a:noFill/>
          </a:ln>
        </p:spPr>
        <p:txBody>
          <a:bodyPr lIns="45720" rIns="45720" anchor="ctr">
            <a:normAutofit/>
          </a:bodyPr>
          <a:lstStyle/>
          <a:p>
            <a:pPr algn="ctr">
              <a:lnSpc>
                <a:spcPct val="90000"/>
              </a:lnSpc>
              <a:tabLst>
                <a:tab pos="0" algn="l"/>
              </a:tabLst>
            </a:pPr>
            <a:r>
              <a:rPr lang="en-US" sz="2500" b="0" u="sng" strike="noStrike" spc="-1">
                <a:solidFill>
                  <a:srgbClr val="404040"/>
                </a:solidFill>
                <a:uFillTx/>
                <a:latin typeface="Poppins SemiBold"/>
                <a:ea typeface="Poppins SemiBold"/>
              </a:rPr>
              <a:t>Data Pipeline</a:t>
            </a:r>
            <a:endParaRPr lang="en-US" sz="2500" b="0" strike="noStrike" spc="-1">
              <a:solidFill>
                <a:srgbClr val="000000"/>
              </a:solidFill>
              <a:latin typeface="Arial"/>
            </a:endParaRPr>
          </a:p>
        </p:txBody>
      </p:sp>
      <p:pic>
        <p:nvPicPr>
          <p:cNvPr id="195" name="Picture 5"/>
          <p:cNvPicPr/>
          <p:nvPr/>
        </p:nvPicPr>
        <p:blipFill>
          <a:blip r:embed="rId3"/>
          <a:stretch/>
        </p:blipFill>
        <p:spPr>
          <a:xfrm>
            <a:off x="840960" y="1114920"/>
            <a:ext cx="10226520" cy="4892040"/>
          </a:xfrm>
          <a:prstGeom prst="rect">
            <a:avLst/>
          </a:prstGeom>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TextShape 1"/>
          <p:cNvSpPr txBox="1"/>
          <p:nvPr/>
        </p:nvSpPr>
        <p:spPr>
          <a:xfrm>
            <a:off x="2882160" y="3044880"/>
            <a:ext cx="642744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System Setup </a:t>
            </a:r>
            <a:endParaRPr lang="en-US" sz="4400" b="0" strike="noStrike" spc="-1">
              <a:solidFill>
                <a:srgbClr val="000000"/>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TextShape 1"/>
          <p:cNvSpPr txBox="1"/>
          <p:nvPr/>
        </p:nvSpPr>
        <p:spPr>
          <a:xfrm>
            <a:off x="3154320" y="11412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System Description</a:t>
            </a:r>
            <a:endParaRPr lang="en-US" sz="3000" b="0" strike="noStrike" spc="-1">
              <a:solidFill>
                <a:srgbClr val="000000"/>
              </a:solidFill>
              <a:latin typeface="Arial"/>
            </a:endParaRPr>
          </a:p>
        </p:txBody>
      </p:sp>
      <p:grpSp>
        <p:nvGrpSpPr>
          <p:cNvPr id="198" name="Group 2"/>
          <p:cNvGrpSpPr/>
          <p:nvPr/>
        </p:nvGrpSpPr>
        <p:grpSpPr>
          <a:xfrm>
            <a:off x="2516400" y="1288800"/>
            <a:ext cx="214920" cy="350640"/>
            <a:chOff x="2516400" y="1288800"/>
            <a:chExt cx="214920" cy="350640"/>
          </a:xfrm>
        </p:grpSpPr>
        <p:sp>
          <p:nvSpPr>
            <p:cNvPr id="199" name="CustomShape 3"/>
            <p:cNvSpPr/>
            <p:nvPr/>
          </p:nvSpPr>
          <p:spPr>
            <a:xfrm>
              <a:off x="2581200" y="1585800"/>
              <a:ext cx="85320" cy="18720"/>
            </a:xfrm>
            <a:custGeom>
              <a:avLst/>
              <a:gdLst/>
              <a:ahLst/>
              <a:cxnLst/>
              <a:rect l="l" t="t" r="r" b="b"/>
              <a:pathLst>
                <a:path w="4104" h="905">
                  <a:moveTo>
                    <a:pt x="1" y="1"/>
                  </a:moveTo>
                  <a:lnTo>
                    <a:pt x="1" y="905"/>
                  </a:lnTo>
                  <a:lnTo>
                    <a:pt x="4104" y="905"/>
                  </a:lnTo>
                  <a:lnTo>
                    <a:pt x="4104" y="1"/>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sp>
          <p:nvSpPr>
            <p:cNvPr id="200" name="CustomShape 4"/>
            <p:cNvSpPr/>
            <p:nvPr/>
          </p:nvSpPr>
          <p:spPr>
            <a:xfrm>
              <a:off x="2581200" y="1556640"/>
              <a:ext cx="85320" cy="18720"/>
            </a:xfrm>
            <a:custGeom>
              <a:avLst/>
              <a:gdLst/>
              <a:ahLst/>
              <a:cxnLst/>
              <a:rect l="l" t="t" r="r" b="b"/>
              <a:pathLst>
                <a:path w="4104" h="905">
                  <a:moveTo>
                    <a:pt x="1" y="1"/>
                  </a:moveTo>
                  <a:lnTo>
                    <a:pt x="1" y="905"/>
                  </a:lnTo>
                  <a:lnTo>
                    <a:pt x="4104" y="905"/>
                  </a:lnTo>
                  <a:lnTo>
                    <a:pt x="4104" y="1"/>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sp>
          <p:nvSpPr>
            <p:cNvPr id="201" name="CustomShape 5"/>
            <p:cNvSpPr/>
            <p:nvPr/>
          </p:nvSpPr>
          <p:spPr>
            <a:xfrm>
              <a:off x="2581200" y="1614960"/>
              <a:ext cx="85320" cy="24480"/>
            </a:xfrm>
            <a:custGeom>
              <a:avLst/>
              <a:gdLst/>
              <a:ahLst/>
              <a:cxnLst/>
              <a:rect l="l" t="t" r="r" b="b"/>
              <a:pathLst>
                <a:path w="4104" h="1197">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sp>
          <p:nvSpPr>
            <p:cNvPr id="202" name="CustomShape 6"/>
            <p:cNvSpPr/>
            <p:nvPr/>
          </p:nvSpPr>
          <p:spPr>
            <a:xfrm>
              <a:off x="2584440" y="1412280"/>
              <a:ext cx="79200" cy="133920"/>
            </a:xfrm>
            <a:custGeom>
              <a:avLst/>
              <a:gdLst/>
              <a:ahLst/>
              <a:cxnLst/>
              <a:rect l="l" t="t" r="r" b="b"/>
              <a:pathLst>
                <a:path w="3811" h="6424">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FF00"/>
            </a:solidFill>
            <a:ln w="9360">
              <a:solidFill>
                <a:schemeClr val="lt1"/>
              </a:solidFill>
              <a:round/>
            </a:ln>
          </p:spPr>
          <p:style>
            <a:lnRef idx="0">
              <a:scrgbClr r="0" g="0" b="0"/>
            </a:lnRef>
            <a:fillRef idx="0">
              <a:scrgbClr r="0" g="0" b="0"/>
            </a:fillRef>
            <a:effectRef idx="0">
              <a:scrgbClr r="0" g="0" b="0"/>
            </a:effectRef>
            <a:fontRef idx="minor"/>
          </p:style>
        </p:sp>
        <p:sp>
          <p:nvSpPr>
            <p:cNvPr id="203" name="CustomShape 7"/>
            <p:cNvSpPr/>
            <p:nvPr/>
          </p:nvSpPr>
          <p:spPr>
            <a:xfrm>
              <a:off x="2516400" y="1288800"/>
              <a:ext cx="214920" cy="257400"/>
            </a:xfrm>
            <a:custGeom>
              <a:avLst/>
              <a:gdLst/>
              <a:ahLst/>
              <a:cxnLst/>
              <a:rect l="l" t="t" r="r" b="b"/>
              <a:pathLst>
                <a:path w="10308" h="12335">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grpSp>
      <p:sp>
        <p:nvSpPr>
          <p:cNvPr id="204" name="TextShape 8"/>
          <p:cNvSpPr txBox="1"/>
          <p:nvPr/>
        </p:nvSpPr>
        <p:spPr>
          <a:xfrm>
            <a:off x="2346480" y="4452840"/>
            <a:ext cx="349920" cy="4069080"/>
          </a:xfrm>
          <a:prstGeom prst="rect">
            <a:avLst/>
          </a:prstGeom>
          <a:noFill/>
          <a:ln>
            <a:noFill/>
          </a:ln>
        </p:spPr>
        <p:txBody>
          <a:bodyPr lIns="45720" rIns="45720" anchor="ctr">
            <a:noAutofit/>
          </a:bodyPr>
          <a:lstStyle/>
          <a:p>
            <a:pPr>
              <a:lnSpc>
                <a:spcPct val="100000"/>
              </a:lnSpc>
              <a:tabLst>
                <a:tab pos="0" algn="l"/>
              </a:tabLst>
            </a:pPr>
            <a:fld id="{8E58DEAF-B3CD-43F1-94F1-C2879D396EF5}" type="slidenum">
              <a:rPr lang="en-US" sz="1600" b="0" strike="noStrike" spc="-1">
                <a:solidFill>
                  <a:srgbClr val="828282"/>
                </a:solidFill>
                <a:latin typeface="Open Sans"/>
                <a:ea typeface="Open Sans"/>
              </a:rPr>
              <a:t>8</a:t>
            </a:fld>
            <a:endParaRPr lang="en-US" sz="1600" b="0" strike="noStrike" spc="-1">
              <a:latin typeface="Times New Roman"/>
            </a:endParaRPr>
          </a:p>
        </p:txBody>
      </p:sp>
      <p:pic>
        <p:nvPicPr>
          <p:cNvPr id="205" name="Picture 10"/>
          <p:cNvPicPr/>
          <p:nvPr/>
        </p:nvPicPr>
        <p:blipFill>
          <a:blip r:embed="rId2"/>
          <a:stretch/>
        </p:blipFill>
        <p:spPr>
          <a:xfrm>
            <a:off x="7227720" y="2419200"/>
            <a:ext cx="4786920" cy="3461400"/>
          </a:xfrm>
          <a:prstGeom prst="rect">
            <a:avLst/>
          </a:prstGeom>
          <a:ln>
            <a:solidFill>
              <a:schemeClr val="bg1">
                <a:lumMod val="85000"/>
              </a:schemeClr>
            </a:solidFill>
          </a:ln>
        </p:spPr>
      </p:pic>
      <p:sp>
        <p:nvSpPr>
          <p:cNvPr id="206" name="CustomShape 9"/>
          <p:cNvSpPr/>
          <p:nvPr/>
        </p:nvSpPr>
        <p:spPr>
          <a:xfrm>
            <a:off x="1899720" y="2419200"/>
            <a:ext cx="5181480" cy="3927600"/>
          </a:xfrm>
          <a:prstGeom prst="rect">
            <a:avLst/>
          </a:prstGeom>
          <a:noFill/>
          <a:ln>
            <a:noFill/>
          </a:ln>
        </p:spPr>
        <p:style>
          <a:lnRef idx="0">
            <a:scrgbClr r="0" g="0" b="0"/>
          </a:lnRef>
          <a:fillRef idx="0">
            <a:scrgbClr r="0" g="0" b="0"/>
          </a:fillRef>
          <a:effectRef idx="0">
            <a:scrgbClr r="0" g="0" b="0"/>
          </a:effectRef>
          <a:fontRef idx="minor"/>
        </p:style>
        <p:txBody>
          <a:bodyPr lIns="45720" rIns="45720">
            <a:normAutofit/>
          </a:bodyPr>
          <a:lstStyle/>
          <a:p>
            <a:pPr marL="457200" indent="-355320">
              <a:lnSpc>
                <a:spcPct val="150000"/>
              </a:lnSpc>
              <a:buClr>
                <a:srgbClr val="000000"/>
              </a:buClr>
              <a:buSzPct val="102000"/>
              <a:buFont typeface="Poppins Medium"/>
              <a:buChar char="•"/>
            </a:pPr>
            <a:r>
              <a:rPr lang="en-US" sz="1600" b="0" strike="noStrike" spc="-1">
                <a:solidFill>
                  <a:srgbClr val="0070C0"/>
                </a:solidFill>
                <a:latin typeface="Poppins Medium"/>
                <a:ea typeface="Poppins Medium"/>
              </a:rPr>
              <a:t>Input</a:t>
            </a:r>
            <a:r>
              <a:rPr lang="en-US" sz="1600" b="0" strike="noStrike" spc="-1">
                <a:solidFill>
                  <a:srgbClr val="303030"/>
                </a:solidFill>
                <a:latin typeface="Poppins Light"/>
                <a:ea typeface="Poppins Medium"/>
              </a:rPr>
              <a:t>: TUM Dataset (RGB images only)</a:t>
            </a:r>
            <a:br/>
            <a:r>
              <a:rPr lang="en-US" sz="800" b="0" strike="noStrike" spc="-1">
                <a:solidFill>
                  <a:srgbClr val="303030"/>
                </a:solidFill>
                <a:latin typeface="Poppins Light"/>
              </a:rPr>
              <a:t> </a:t>
            </a:r>
            <a:endParaRPr lang="en-US" sz="800" b="0" strike="noStrike" spc="-1">
              <a:latin typeface="Arial"/>
            </a:endParaRPr>
          </a:p>
          <a:p>
            <a:pPr marL="457200" indent="-355320">
              <a:lnSpc>
                <a:spcPct val="150000"/>
              </a:lnSpc>
              <a:buClr>
                <a:srgbClr val="000000"/>
              </a:buClr>
              <a:buSzPct val="102000"/>
              <a:buFont typeface="Poppins Medium"/>
              <a:buChar char="•"/>
            </a:pPr>
            <a:r>
              <a:rPr lang="en-US" sz="1600" b="0" strike="noStrike" spc="-1">
                <a:solidFill>
                  <a:srgbClr val="FF3D3D"/>
                </a:solidFill>
                <a:latin typeface="Poppins Medium"/>
                <a:ea typeface="Poppins Medium"/>
              </a:rPr>
              <a:t>Controller</a:t>
            </a:r>
            <a:r>
              <a:rPr lang="en-US" sz="1600" b="0" strike="noStrike" spc="-1">
                <a:solidFill>
                  <a:srgbClr val="303030"/>
                </a:solidFill>
                <a:latin typeface="Poppins Light"/>
                <a:ea typeface="Poppins Medium"/>
              </a:rPr>
              <a:t>: Thread creation across each sub-component class</a:t>
            </a:r>
            <a:br/>
            <a:r>
              <a:rPr lang="en-US" sz="800" b="0" strike="noStrike" spc="-1">
                <a:solidFill>
                  <a:srgbClr val="303030"/>
                </a:solidFill>
                <a:latin typeface="Poppins Light"/>
              </a:rPr>
              <a:t> </a:t>
            </a:r>
            <a:endParaRPr lang="en-US" sz="800" b="0" strike="noStrike" spc="-1">
              <a:latin typeface="Arial"/>
            </a:endParaRPr>
          </a:p>
          <a:p>
            <a:pPr marL="457200" indent="-355320">
              <a:lnSpc>
                <a:spcPct val="150000"/>
              </a:lnSpc>
              <a:buClr>
                <a:srgbClr val="000000"/>
              </a:buClr>
              <a:buSzPct val="102000"/>
              <a:buFont typeface="Poppins Medium"/>
              <a:buChar char="•"/>
            </a:pPr>
            <a:r>
              <a:rPr lang="en-US" sz="1600" b="0" strike="noStrike" spc="-1">
                <a:solidFill>
                  <a:srgbClr val="303030"/>
                </a:solidFill>
                <a:latin typeface="Poppins Medium"/>
                <a:ea typeface="Poppins Medium"/>
              </a:rPr>
              <a:t>Data</a:t>
            </a:r>
            <a:r>
              <a:rPr lang="en-US" sz="1600" b="0" strike="noStrike" spc="-1">
                <a:solidFill>
                  <a:srgbClr val="303030"/>
                </a:solidFill>
                <a:latin typeface="Poppins Light"/>
                <a:ea typeface="Poppins Medium"/>
              </a:rPr>
              <a:t> </a:t>
            </a:r>
            <a:r>
              <a:rPr lang="en-US" sz="1600" b="0" strike="noStrike" spc="-1">
                <a:solidFill>
                  <a:srgbClr val="303030"/>
                </a:solidFill>
                <a:latin typeface="Poppins Medium"/>
                <a:ea typeface="Poppins Medium"/>
              </a:rPr>
              <a:t>processing</a:t>
            </a:r>
            <a:r>
              <a:rPr lang="en-US" sz="1600" b="0" strike="noStrike" spc="-1">
                <a:solidFill>
                  <a:srgbClr val="303030"/>
                </a:solidFill>
                <a:latin typeface="Poppins Light"/>
                <a:ea typeface="Poppins Medium"/>
              </a:rPr>
              <a:t>: </a:t>
            </a:r>
            <a:br/>
            <a:r>
              <a:rPr lang="en-US" sz="1600" b="0" strike="noStrike" spc="-1">
                <a:solidFill>
                  <a:srgbClr val="303030"/>
                </a:solidFill>
                <a:latin typeface="Poppins Light"/>
                <a:ea typeface="Poppins Medium"/>
              </a:rPr>
              <a:t>- </a:t>
            </a:r>
            <a:r>
              <a:rPr lang="en-US" sz="1600" b="0" strike="noStrike" spc="-1">
                <a:solidFill>
                  <a:srgbClr val="045608"/>
                </a:solidFill>
                <a:latin typeface="Poppins Light"/>
                <a:ea typeface="Poppins Medium"/>
              </a:rPr>
              <a:t>Frontend</a:t>
            </a:r>
            <a:r>
              <a:rPr lang="en-US" sz="1600" b="0" strike="noStrike" spc="-1">
                <a:solidFill>
                  <a:srgbClr val="303030"/>
                </a:solidFill>
                <a:latin typeface="Poppins Light"/>
                <a:ea typeface="Poppins Medium"/>
              </a:rPr>
              <a:t> thread processes image-frames</a:t>
            </a:r>
            <a:br/>
            <a:r>
              <a:rPr lang="en-US" sz="1600" b="0" strike="noStrike" spc="-1">
                <a:solidFill>
                  <a:srgbClr val="303030"/>
                </a:solidFill>
                <a:latin typeface="Poppins Light"/>
                <a:ea typeface="Poppins Medium"/>
              </a:rPr>
              <a:t>- </a:t>
            </a:r>
            <a:r>
              <a:rPr lang="en-US" sz="1600" b="0" strike="noStrike" spc="-1">
                <a:solidFill>
                  <a:srgbClr val="7030A0"/>
                </a:solidFill>
                <a:latin typeface="Poppins Light"/>
                <a:ea typeface="Poppins Medium"/>
              </a:rPr>
              <a:t>Backend</a:t>
            </a:r>
            <a:r>
              <a:rPr lang="en-US" sz="1600" b="0" strike="noStrike" spc="-1">
                <a:solidFill>
                  <a:srgbClr val="303030"/>
                </a:solidFill>
                <a:latin typeface="Poppins Light"/>
                <a:ea typeface="Poppins Medium"/>
              </a:rPr>
              <a:t> thread processes frontend output</a:t>
            </a:r>
            <a:br/>
            <a:r>
              <a:rPr lang="en-US" sz="800" b="0" strike="noStrike" spc="-1">
                <a:solidFill>
                  <a:srgbClr val="303030"/>
                </a:solidFill>
                <a:latin typeface="Poppins Light"/>
              </a:rPr>
              <a:t> </a:t>
            </a:r>
            <a:endParaRPr lang="en-US" sz="800" b="0" strike="noStrike" spc="-1">
              <a:latin typeface="Arial"/>
            </a:endParaRPr>
          </a:p>
          <a:p>
            <a:pPr marL="457200" indent="-355320">
              <a:lnSpc>
                <a:spcPct val="150000"/>
              </a:lnSpc>
              <a:buClr>
                <a:srgbClr val="000000"/>
              </a:buClr>
              <a:buSzPct val="102000"/>
              <a:buFont typeface="Poppins Medium"/>
              <a:buChar char="•"/>
            </a:pPr>
            <a:r>
              <a:rPr lang="en-US" sz="1600" b="0" strike="noStrike" spc="-1">
                <a:solidFill>
                  <a:srgbClr val="AA6600"/>
                </a:solidFill>
                <a:latin typeface="Poppins Medium"/>
                <a:ea typeface="Poppins Medium"/>
              </a:rPr>
              <a:t>Output</a:t>
            </a:r>
            <a:r>
              <a:rPr lang="en-US" sz="1600" b="0" strike="noStrike" spc="-1">
                <a:solidFill>
                  <a:srgbClr val="303030"/>
                </a:solidFill>
                <a:latin typeface="Poppins Light"/>
                <a:ea typeface="Poppins Medium"/>
              </a:rPr>
              <a:t>: Pangolin viewer combines image data and localization map generated.</a:t>
            </a:r>
            <a:endParaRPr lang="en-US" sz="16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2346480" y="1508400"/>
            <a:ext cx="9530280" cy="781920"/>
          </a:xfrm>
          <a:prstGeom prst="rect">
            <a:avLst/>
          </a:prstGeom>
          <a:solidFill>
            <a:schemeClr val="bg1"/>
          </a:solidFill>
          <a:ln>
            <a:noFill/>
          </a:ln>
        </p:spPr>
        <p:style>
          <a:lnRef idx="0">
            <a:scrgbClr r="0" g="0" b="0"/>
          </a:lnRef>
          <a:fillRef idx="0">
            <a:scrgbClr r="0" g="0" b="0"/>
          </a:fillRef>
          <a:effectRef idx="0">
            <a:scrgbClr r="0" g="0" b="0"/>
          </a:effectRef>
          <a:fontRef idx="minor"/>
        </p:style>
      </p:sp>
      <p:sp>
        <p:nvSpPr>
          <p:cNvPr id="208" name="CustomShape 2"/>
          <p:cNvSpPr/>
          <p:nvPr/>
        </p:nvSpPr>
        <p:spPr>
          <a:xfrm>
            <a:off x="1217520" y="6028920"/>
            <a:ext cx="6888600" cy="763200"/>
          </a:xfrm>
          <a:prstGeom prst="rect">
            <a:avLst/>
          </a:prstGeom>
          <a:solidFill>
            <a:schemeClr val="lt1"/>
          </a:solidFill>
          <a:ln w="9360">
            <a:solidFill>
              <a:schemeClr val="lt1"/>
            </a:solidFill>
            <a:round/>
          </a:ln>
        </p:spPr>
        <p:style>
          <a:lnRef idx="0">
            <a:scrgbClr r="0" g="0" b="0"/>
          </a:lnRef>
          <a:fillRef idx="0">
            <a:scrgbClr r="0" g="0" b="0"/>
          </a:fillRef>
          <a:effectRef idx="0">
            <a:scrgbClr r="0" g="0" b="0"/>
          </a:effectRef>
          <a:fontRef idx="minor"/>
        </p:style>
      </p:sp>
      <p:sp>
        <p:nvSpPr>
          <p:cNvPr id="209" name="CustomShape 3"/>
          <p:cNvSpPr/>
          <p:nvPr/>
        </p:nvSpPr>
        <p:spPr>
          <a:xfrm>
            <a:off x="1217520" y="6047640"/>
            <a:ext cx="6888600" cy="763200"/>
          </a:xfrm>
          <a:prstGeom prst="rect">
            <a:avLst/>
          </a:prstGeom>
          <a:solidFill>
            <a:schemeClr val="lt1"/>
          </a:solidFill>
          <a:ln w="9360">
            <a:solidFill>
              <a:schemeClr val="lt1"/>
            </a:solidFill>
            <a:round/>
          </a:ln>
        </p:spPr>
        <p:style>
          <a:lnRef idx="0">
            <a:scrgbClr r="0" g="0" b="0"/>
          </a:lnRef>
          <a:fillRef idx="0">
            <a:scrgbClr r="0" g="0" b="0"/>
          </a:fillRef>
          <a:effectRef idx="0">
            <a:scrgbClr r="0" g="0" b="0"/>
          </a:effectRef>
          <a:fontRef idx="minor"/>
        </p:style>
      </p:sp>
      <p:sp>
        <p:nvSpPr>
          <p:cNvPr id="210" name="CustomShape 4"/>
          <p:cNvSpPr/>
          <p:nvPr/>
        </p:nvSpPr>
        <p:spPr>
          <a:xfrm>
            <a:off x="2346480" y="1508400"/>
            <a:ext cx="9530280" cy="781920"/>
          </a:xfrm>
          <a:prstGeom prst="rect">
            <a:avLst/>
          </a:prstGeom>
          <a:solidFill>
            <a:schemeClr val="bg1"/>
          </a:solidFill>
          <a:ln>
            <a:noFill/>
          </a:ln>
        </p:spPr>
        <p:style>
          <a:lnRef idx="0">
            <a:scrgbClr r="0" g="0" b="0"/>
          </a:lnRef>
          <a:fillRef idx="0">
            <a:scrgbClr r="0" g="0" b="0"/>
          </a:fillRef>
          <a:effectRef idx="0">
            <a:scrgbClr r="0" g="0" b="0"/>
          </a:effectRef>
          <a:fontRef idx="minor"/>
        </p:style>
      </p:sp>
      <p:pic>
        <p:nvPicPr>
          <p:cNvPr id="211" name="Picture 9"/>
          <p:cNvPicPr/>
          <p:nvPr/>
        </p:nvPicPr>
        <p:blipFill>
          <a:blip r:embed="rId2"/>
          <a:srcRect l="1907" r="792"/>
          <a:stretch/>
        </p:blipFill>
        <p:spPr>
          <a:xfrm>
            <a:off x="1217520" y="567360"/>
            <a:ext cx="7850880" cy="4841280"/>
          </a:xfrm>
          <a:prstGeom prst="rect">
            <a:avLst/>
          </a:prstGeom>
          <a:ln>
            <a:noFill/>
          </a:ln>
        </p:spPr>
      </p:pic>
      <p:sp>
        <p:nvSpPr>
          <p:cNvPr id="212" name="CustomShape 5"/>
          <p:cNvSpPr/>
          <p:nvPr/>
        </p:nvSpPr>
        <p:spPr>
          <a:xfrm>
            <a:off x="1447560" y="65520"/>
            <a:ext cx="8123040" cy="645840"/>
          </a:xfrm>
          <a:prstGeom prst="rect">
            <a:avLst/>
          </a:prstGeom>
          <a:noFill/>
          <a:ln>
            <a:noFill/>
          </a:ln>
        </p:spPr>
        <p:style>
          <a:lnRef idx="0">
            <a:scrgbClr r="0" g="0" b="0"/>
          </a:lnRef>
          <a:fillRef idx="0">
            <a:scrgbClr r="0" g="0" b="0"/>
          </a:fillRef>
          <a:effectRef idx="0">
            <a:scrgbClr r="0" g="0" b="0"/>
          </a:effectRef>
          <a:fontRef idx="minor"/>
        </p:style>
        <p:txBody>
          <a:bodyPr lIns="45720" rIns="45720" anchor="ctr">
            <a:normAutofit/>
          </a:bodyPr>
          <a:lstStyle/>
          <a:p>
            <a:pPr>
              <a:lnSpc>
                <a:spcPct val="90000"/>
              </a:lnSpc>
              <a:tabLst>
                <a:tab pos="0" algn="l"/>
              </a:tabLst>
            </a:pPr>
            <a:r>
              <a:rPr lang="en-US" sz="2400" u="sng" spc="-1" dirty="0">
                <a:solidFill>
                  <a:srgbClr val="404040"/>
                </a:solidFill>
                <a:latin typeface="Poppins SemiBold"/>
                <a:ea typeface="Poppins SemiBold"/>
              </a:rPr>
              <a:t>Monocular</a:t>
            </a:r>
            <a:r>
              <a:rPr lang="en-US" sz="2400" b="0" u="sng" strike="noStrike" spc="-1" dirty="0">
                <a:solidFill>
                  <a:srgbClr val="404040"/>
                </a:solidFill>
                <a:uFillTx/>
                <a:latin typeface="Poppins SemiBold"/>
                <a:ea typeface="Poppins SemiBold"/>
              </a:rPr>
              <a:t>-SLAM Data Processing</a:t>
            </a:r>
            <a:endParaRPr lang="en-US" sz="2400" b="0" strike="noStrike" spc="-1" dirty="0">
              <a:latin typeface="Arial"/>
            </a:endParaRPr>
          </a:p>
        </p:txBody>
      </p:sp>
      <p:pic>
        <p:nvPicPr>
          <p:cNvPr id="213" name="Picture 13"/>
          <p:cNvPicPr/>
          <p:nvPr/>
        </p:nvPicPr>
        <p:blipFill>
          <a:blip r:embed="rId3"/>
          <a:stretch/>
        </p:blipFill>
        <p:spPr>
          <a:xfrm>
            <a:off x="7132320" y="4567320"/>
            <a:ext cx="5018760" cy="2290320"/>
          </a:xfrm>
          <a:prstGeom prst="rect">
            <a:avLst/>
          </a:prstGeom>
          <a:ln>
            <a:noFill/>
          </a:ln>
        </p:spPr>
      </p:pic>
      <p:sp>
        <p:nvSpPr>
          <p:cNvPr id="214" name="Line 6"/>
          <p:cNvSpPr/>
          <p:nvPr/>
        </p:nvSpPr>
        <p:spPr>
          <a:xfrm flipH="1" flipV="1">
            <a:off x="6573240" y="4496040"/>
            <a:ext cx="10440" cy="1823400"/>
          </a:xfrm>
          <a:prstGeom prst="line">
            <a:avLst/>
          </a:prstGeom>
          <a:ln>
            <a:solidFill>
              <a:srgbClr val="B5B5B5"/>
            </a:solidFill>
            <a:round/>
          </a:ln>
        </p:spPr>
        <p:style>
          <a:lnRef idx="1">
            <a:schemeClr val="accent3"/>
          </a:lnRef>
          <a:fillRef idx="0">
            <a:schemeClr val="accent3"/>
          </a:fillRef>
          <a:effectRef idx="0">
            <a:schemeClr val="accent3"/>
          </a:effectRef>
          <a:fontRef idx="minor"/>
        </p:style>
      </p:sp>
      <p:sp>
        <p:nvSpPr>
          <p:cNvPr id="215" name="Line 7"/>
          <p:cNvSpPr/>
          <p:nvPr/>
        </p:nvSpPr>
        <p:spPr>
          <a:xfrm>
            <a:off x="6573240" y="4496040"/>
            <a:ext cx="3383280" cy="14760"/>
          </a:xfrm>
          <a:prstGeom prst="line">
            <a:avLst/>
          </a:prstGeom>
          <a:ln>
            <a:solidFill>
              <a:srgbClr val="B5B5B5"/>
            </a:solidFill>
            <a:round/>
          </a:ln>
        </p:spPr>
        <p:style>
          <a:lnRef idx="1">
            <a:schemeClr val="accent3"/>
          </a:lnRef>
          <a:fillRef idx="0">
            <a:schemeClr val="accent3"/>
          </a:fillRef>
          <a:effectRef idx="0">
            <a:schemeClr val="accent3"/>
          </a:effectRef>
          <a:fontRef idx="minor"/>
        </p:style>
      </p:sp>
      <p:sp>
        <p:nvSpPr>
          <p:cNvPr id="216" name="Line 8"/>
          <p:cNvSpPr/>
          <p:nvPr/>
        </p:nvSpPr>
        <p:spPr>
          <a:xfrm flipV="1">
            <a:off x="9956520" y="2672640"/>
            <a:ext cx="0" cy="1838160"/>
          </a:xfrm>
          <a:prstGeom prst="line">
            <a:avLst/>
          </a:prstGeom>
          <a:ln>
            <a:solidFill>
              <a:srgbClr val="B5B5B5"/>
            </a:solidFill>
            <a:round/>
          </a:ln>
        </p:spPr>
        <p:style>
          <a:lnRef idx="1">
            <a:schemeClr val="accent3"/>
          </a:lnRef>
          <a:fillRef idx="0">
            <a:schemeClr val="accent3"/>
          </a:fillRef>
          <a:effectRef idx="0">
            <a:schemeClr val="accent3"/>
          </a:effectRef>
          <a:fontRef idx="minor"/>
        </p:style>
      </p:sp>
      <p:sp>
        <p:nvSpPr>
          <p:cNvPr id="217" name="TextShape 9"/>
          <p:cNvSpPr txBox="1"/>
          <p:nvPr/>
        </p:nvSpPr>
        <p:spPr>
          <a:xfrm>
            <a:off x="2346480" y="4453200"/>
            <a:ext cx="349920" cy="4069080"/>
          </a:xfrm>
          <a:prstGeom prst="rect">
            <a:avLst/>
          </a:prstGeom>
          <a:noFill/>
          <a:ln>
            <a:noFill/>
          </a:ln>
        </p:spPr>
        <p:txBody>
          <a:bodyPr lIns="45720" rIns="45720" anchor="ctr">
            <a:noAutofit/>
          </a:bodyPr>
          <a:lstStyle/>
          <a:p>
            <a:pPr>
              <a:lnSpc>
                <a:spcPct val="100000"/>
              </a:lnSpc>
              <a:tabLst>
                <a:tab pos="0" algn="l"/>
              </a:tabLst>
            </a:pPr>
            <a:fld id="{87181DCC-046C-4E94-94B9-F3B3A3F29C18}" type="slidenum">
              <a:rPr lang="en-US" sz="1600" b="0" strike="noStrike" spc="-1">
                <a:solidFill>
                  <a:srgbClr val="828282"/>
                </a:solidFill>
                <a:latin typeface="Open Sans"/>
                <a:ea typeface="Open Sans"/>
              </a:rPr>
              <a:t>9</a:t>
            </a:fld>
            <a:endParaRPr lang="en-US" sz="1600" b="0" strike="noStrike" spc="-1">
              <a:latin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382</TotalTime>
  <Words>918</Words>
  <Application>Microsoft Macintosh PowerPoint</Application>
  <PresentationFormat>Widescreen</PresentationFormat>
  <Paragraphs>89</Paragraphs>
  <Slides>16</Slides>
  <Notes>6</Notes>
  <HiddenSlides>0</HiddenSlides>
  <MMClips>1</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16</vt:i4>
      </vt:variant>
    </vt:vector>
  </HeadingPairs>
  <TitlesOfParts>
    <vt:vector size="33" baseType="lpstr">
      <vt:lpstr>Arial</vt:lpstr>
      <vt:lpstr>Century Gothic</vt:lpstr>
      <vt:lpstr>Montserrat</vt:lpstr>
      <vt:lpstr>Montserrat Light</vt:lpstr>
      <vt:lpstr>Montserrat Medium</vt:lpstr>
      <vt:lpstr>Open Sans</vt:lpstr>
      <vt:lpstr>Poppins</vt:lpstr>
      <vt:lpstr>Poppins Light</vt:lpstr>
      <vt:lpstr>Poppins Medium</vt:lpstr>
      <vt:lpstr>Poppins SemiBold</vt:lpstr>
      <vt:lpstr>Symbol</vt:lpstr>
      <vt:lpstr>Times New Roman</vt:lpstr>
      <vt:lpstr>Wingdings</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Aditya Ramakrishnan</cp:lastModifiedBy>
  <cp:revision>61</cp:revision>
  <dcterms:modified xsi:type="dcterms:W3CDTF">2022-04-27T19:18:02Z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16</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16</vt:i4>
  </property>
</Properties>
</file>